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80" r:id="rId6"/>
    <p:sldId id="299" r:id="rId7"/>
    <p:sldId id="294" r:id="rId8"/>
    <p:sldId id="295" r:id="rId9"/>
    <p:sldId id="296" r:id="rId10"/>
    <p:sldId id="297" r:id="rId11"/>
    <p:sldId id="298" r:id="rId12"/>
    <p:sldId id="293" r:id="rId13"/>
    <p:sldId id="260" r:id="rId14"/>
    <p:sldId id="261" r:id="rId15"/>
    <p:sldId id="262" r:id="rId16"/>
    <p:sldId id="263" r:id="rId17"/>
    <p:sldId id="264" r:id="rId18"/>
    <p:sldId id="265" r:id="rId19"/>
    <p:sldId id="266" r:id="rId20"/>
    <p:sldId id="269" r:id="rId21"/>
    <p:sldId id="267" r:id="rId22"/>
    <p:sldId id="268" r:id="rId23"/>
    <p:sldId id="270" r:id="rId24"/>
    <p:sldId id="271" r:id="rId25"/>
    <p:sldId id="272" r:id="rId26"/>
    <p:sldId id="273" r:id="rId27"/>
    <p:sldId id="274" r:id="rId28"/>
    <p:sldId id="275" r:id="rId29"/>
    <p:sldId id="283" r:id="rId30"/>
    <p:sldId id="284" r:id="rId31"/>
    <p:sldId id="285" r:id="rId32"/>
    <p:sldId id="276" r:id="rId33"/>
    <p:sldId id="277" r:id="rId34"/>
    <p:sldId id="279" r:id="rId35"/>
    <p:sldId id="278" r:id="rId36"/>
    <p:sldId id="282" r:id="rId37"/>
    <p:sldId id="291" r:id="rId38"/>
    <p:sldId id="288" r:id="rId39"/>
    <p:sldId id="290" r:id="rId40"/>
    <p:sldId id="292" r:id="rId41"/>
    <p:sldId id="2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0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56B94-6522-46DF-8F1A-6055D14707A4}" type="datetimeFigureOut">
              <a:rPr lang="en-US" smtClean="0"/>
              <a:pPr/>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77F58-541C-4C73-9AEA-56557231F5A5}" type="slidenum">
              <a:rPr lang="en-US" smtClean="0"/>
              <a:pPr/>
              <a:t>‹#›</a:t>
            </a:fld>
            <a:endParaRPr lang="en-US"/>
          </a:p>
        </p:txBody>
      </p:sp>
    </p:spTree>
    <p:extLst>
      <p:ext uri="{BB962C8B-B14F-4D97-AF65-F5344CB8AC3E}">
        <p14:creationId xmlns:p14="http://schemas.microsoft.com/office/powerpoint/2010/main" val="205055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77F58-541C-4C73-9AEA-56557231F5A5}" type="slidenum">
              <a:rPr lang="en-US" smtClean="0"/>
              <a:pPr/>
              <a:t>3</a:t>
            </a:fld>
            <a:endParaRPr lang="en-US"/>
          </a:p>
        </p:txBody>
      </p:sp>
    </p:spTree>
    <p:extLst>
      <p:ext uri="{BB962C8B-B14F-4D97-AF65-F5344CB8AC3E}">
        <p14:creationId xmlns:p14="http://schemas.microsoft.com/office/powerpoint/2010/main" val="199669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77F58-541C-4C73-9AEA-56557231F5A5}" type="slidenum">
              <a:rPr lang="en-US" smtClean="0"/>
              <a:pPr/>
              <a:t>35</a:t>
            </a:fld>
            <a:endParaRPr lang="en-US"/>
          </a:p>
        </p:txBody>
      </p:sp>
    </p:spTree>
    <p:extLst>
      <p:ext uri="{BB962C8B-B14F-4D97-AF65-F5344CB8AC3E}">
        <p14:creationId xmlns:p14="http://schemas.microsoft.com/office/powerpoint/2010/main" val="12739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57A74DE-1EEB-49C2-A4D6-851528E83AA2}" type="datetime6">
              <a:rPr lang="en-US" smtClean="0"/>
              <a:t>April 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2078B24-17B4-4CC7-A4D4-11E838FC2C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3BD1E8-0001-4AD6-9C05-EDF287CCD6D5}" type="datetime6">
              <a:rPr lang="en-US" smtClean="0"/>
              <a:t>April 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8B24-17B4-4CC7-A4D4-11E838FC2C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29FE1A-5A87-40CB-972B-8265CCEC3FD3}" type="datetime6">
              <a:rPr lang="en-US" smtClean="0"/>
              <a:t>April 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8B24-17B4-4CC7-A4D4-11E838FC2C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A091FB5-0832-4BDA-826F-88C63C41EB39}" type="datetime6">
              <a:rPr lang="en-US" smtClean="0"/>
              <a:t>April 20</a:t>
            </a:fld>
            <a:endParaRPr lang="en-US"/>
          </a:p>
        </p:txBody>
      </p:sp>
      <p:sp>
        <p:nvSpPr>
          <p:cNvPr id="9" name="Slide Number Placeholder 8"/>
          <p:cNvSpPr>
            <a:spLocks noGrp="1"/>
          </p:cNvSpPr>
          <p:nvPr>
            <p:ph type="sldNum" sz="quarter" idx="15"/>
          </p:nvPr>
        </p:nvSpPr>
        <p:spPr/>
        <p:txBody>
          <a:bodyPr rtlCol="0"/>
          <a:lstStyle/>
          <a:p>
            <a:fld id="{A2078B24-17B4-4CC7-A4D4-11E838FC2CD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4156009-7A26-40E3-B832-D029DB9C8B19}" type="datetime6">
              <a:rPr lang="en-US" smtClean="0"/>
              <a:t>April 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2078B24-17B4-4CC7-A4D4-11E838FC2C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E6B094-79F9-412B-88DB-B72B54C515F6}" type="datetime6">
              <a:rPr lang="en-US" smtClean="0"/>
              <a:t>April 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78B24-17B4-4CC7-A4D4-11E838FC2CD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5995F7D-0A88-4DFE-A2FE-88158B5467A8}" type="datetime6">
              <a:rPr lang="en-US" smtClean="0"/>
              <a:t>April 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78B24-17B4-4CC7-A4D4-11E838FC2CD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84AFA9B-30EC-4AFD-AF5F-ABAB54F1F950}" type="datetime6">
              <a:rPr lang="en-US" smtClean="0"/>
              <a:t>April 20</a:t>
            </a:fld>
            <a:endParaRPr lang="en-US"/>
          </a:p>
        </p:txBody>
      </p:sp>
      <p:sp>
        <p:nvSpPr>
          <p:cNvPr id="7" name="Slide Number Placeholder 6"/>
          <p:cNvSpPr>
            <a:spLocks noGrp="1"/>
          </p:cNvSpPr>
          <p:nvPr>
            <p:ph type="sldNum" sz="quarter" idx="11"/>
          </p:nvPr>
        </p:nvSpPr>
        <p:spPr/>
        <p:txBody>
          <a:bodyPr rtlCol="0"/>
          <a:lstStyle/>
          <a:p>
            <a:fld id="{A2078B24-17B4-4CC7-A4D4-11E838FC2CD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6E440-94ED-4FA7-9E6A-5DB05BCE4FD8}" type="datetime6">
              <a:rPr lang="en-US" smtClean="0"/>
              <a:t>April 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78B24-17B4-4CC7-A4D4-11E838FC2C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E8C1DE9-62E0-451E-9AF3-8E2BD67C204A}" type="datetime6">
              <a:rPr lang="en-US" smtClean="0"/>
              <a:t>April 20</a:t>
            </a:fld>
            <a:endParaRPr lang="en-US"/>
          </a:p>
        </p:txBody>
      </p:sp>
      <p:sp>
        <p:nvSpPr>
          <p:cNvPr id="22" name="Slide Number Placeholder 21"/>
          <p:cNvSpPr>
            <a:spLocks noGrp="1"/>
          </p:cNvSpPr>
          <p:nvPr>
            <p:ph type="sldNum" sz="quarter" idx="15"/>
          </p:nvPr>
        </p:nvSpPr>
        <p:spPr/>
        <p:txBody>
          <a:bodyPr rtlCol="0"/>
          <a:lstStyle/>
          <a:p>
            <a:fld id="{A2078B24-17B4-4CC7-A4D4-11E838FC2CD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A05E78C-AAFA-4B35-A985-C8E240D15369}" type="datetime6">
              <a:rPr lang="en-US" smtClean="0"/>
              <a:t>April 20</a:t>
            </a:fld>
            <a:endParaRPr lang="en-US"/>
          </a:p>
        </p:txBody>
      </p:sp>
      <p:sp>
        <p:nvSpPr>
          <p:cNvPr id="18" name="Slide Number Placeholder 17"/>
          <p:cNvSpPr>
            <a:spLocks noGrp="1"/>
          </p:cNvSpPr>
          <p:nvPr>
            <p:ph type="sldNum" sz="quarter" idx="11"/>
          </p:nvPr>
        </p:nvSpPr>
        <p:spPr/>
        <p:txBody>
          <a:bodyPr rtlCol="0"/>
          <a:lstStyle/>
          <a:p>
            <a:fld id="{A2078B24-17B4-4CC7-A4D4-11E838FC2CD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307F9A9-E41F-4111-9AB3-E917D534C3FA}" type="datetime6">
              <a:rPr lang="en-US" smtClean="0"/>
              <a:t>April 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078B24-17B4-4CC7-A4D4-11E838FC2C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gigablast.com/" TargetMode="External"/><Relationship Id="rId3" Type="http://schemas.openxmlformats.org/officeDocument/2006/relationships/hyperlink" Target="http://www.alvista.com/" TargetMode="External"/><Relationship Id="rId7" Type="http://schemas.openxmlformats.org/officeDocument/2006/relationships/hyperlink" Target="http://live.com/" TargetMode="External"/><Relationship Id="rId2" Type="http://schemas.openxmlformats.org/officeDocument/2006/relationships/hyperlink" Target="https://www.google.com/" TargetMode="External"/><Relationship Id="rId1" Type="http://schemas.openxmlformats.org/officeDocument/2006/relationships/slideLayout" Target="../slideLayouts/slideLayout2.xml"/><Relationship Id="rId6" Type="http://schemas.openxmlformats.org/officeDocument/2006/relationships/hyperlink" Target="https://www.bing.com/" TargetMode="External"/><Relationship Id="rId5" Type="http://schemas.openxmlformats.org/officeDocument/2006/relationships/hyperlink" Target="http://ask.com/" TargetMode="External"/><Relationship Id="rId4" Type="http://schemas.openxmlformats.org/officeDocument/2006/relationships/hyperlink" Target="https://in.yahoo.com/" TargetMode="External"/><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hyperlink" Target="http://scicentral.com/" TargetMode="External"/><Relationship Id="rId2" Type="http://schemas.openxmlformats.org/officeDocument/2006/relationships/hyperlink" Target="http://www.intute.ac.uk/" TargetMode="External"/><Relationship Id="rId1" Type="http://schemas.openxmlformats.org/officeDocument/2006/relationships/slideLayout" Target="../slideLayouts/slideLayout2.xml"/><Relationship Id="rId6" Type="http://schemas.openxmlformats.org/officeDocument/2006/relationships/hyperlink" Target="http://dmoz.org/" TargetMode="External"/><Relationship Id="rId5" Type="http://schemas.openxmlformats.org/officeDocument/2006/relationships/hyperlink" Target="http://directory.google.com/" TargetMode="External"/><Relationship Id="rId4" Type="http://schemas.openxmlformats.org/officeDocument/2006/relationships/hyperlink" Target="http://vos.ucsb.edu/"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hodhganga.inflibnet.ac.in/" TargetMode="External"/><Relationship Id="rId3" Type="http://schemas.openxmlformats.org/officeDocument/2006/relationships/hyperlink" Target="https://doaj.org/" TargetMode="External"/><Relationship Id="rId7" Type="http://schemas.openxmlformats.org/officeDocument/2006/relationships/hyperlink" Target="https://www.plos.org/" TargetMode="External"/><Relationship Id="rId2" Type="http://schemas.openxmlformats.org/officeDocument/2006/relationships/hyperlink" Target="https://scholar.google.co.in/" TargetMode="External"/><Relationship Id="rId1" Type="http://schemas.openxmlformats.org/officeDocument/2006/relationships/slideLayout" Target="../slideLayouts/slideLayout2.xml"/><Relationship Id="rId6" Type="http://schemas.openxmlformats.org/officeDocument/2006/relationships/hyperlink" Target="https://www.researchgate.net/" TargetMode="External"/><Relationship Id="rId5" Type="http://schemas.openxmlformats.org/officeDocument/2006/relationships/hyperlink" Target="https://www.academia.edu/" TargetMode="External"/><Relationship Id="rId4" Type="http://schemas.openxmlformats.org/officeDocument/2006/relationships/hyperlink" Target="https://www.base-search.net/" TargetMode="External"/><Relationship Id="rId9" Type="http://schemas.openxmlformats.org/officeDocument/2006/relationships/hyperlink" Target="http://shodhgangotri.inflibnet.ac.i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www.ncert.nic.in/index.html" TargetMode="External"/><Relationship Id="rId3" Type="http://schemas.openxmlformats.org/officeDocument/2006/relationships/hyperlink" Target="https://www.doabooks.org/" TargetMode="External"/><Relationship Id="rId7" Type="http://schemas.openxmlformats.org/officeDocument/2006/relationships/hyperlink" Target="https://www.gutenberg.org/" TargetMode="External"/><Relationship Id="rId2" Type="http://schemas.openxmlformats.org/officeDocument/2006/relationships/hyperlink" Target="https://ndl.iitkgp.ac.in/" TargetMode="External"/><Relationship Id="rId1" Type="http://schemas.openxmlformats.org/officeDocument/2006/relationships/slideLayout" Target="../slideLayouts/slideLayout2.xml"/><Relationship Id="rId6" Type="http://schemas.openxmlformats.org/officeDocument/2006/relationships/hyperlink" Target="http://www.wbsed.gov.in/wbsed/default.html" TargetMode="External"/><Relationship Id="rId5" Type="http://schemas.openxmlformats.org/officeDocument/2006/relationships/hyperlink" Target="https://openlibrary.org/" TargetMode="External"/><Relationship Id="rId10" Type="http://schemas.openxmlformats.org/officeDocument/2006/relationships/hyperlink" Target="https://archive.org/" TargetMode="External"/><Relationship Id="rId4" Type="http://schemas.openxmlformats.org/officeDocument/2006/relationships/hyperlink" Target="https://books.google.co.in/" TargetMode="External"/><Relationship Id="rId9" Type="http://schemas.openxmlformats.org/officeDocument/2006/relationships/hyperlink" Target="https://www.ebasta.in/"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838200"/>
            <a:ext cx="7696200" cy="830997"/>
          </a:xfrm>
          <a:prstGeom prst="rect">
            <a:avLst/>
          </a:prstGeom>
          <a:noFill/>
        </p:spPr>
        <p:txBody>
          <a:bodyPr wrap="square" rtlCol="0">
            <a:spAutoFit/>
          </a:bodyPr>
          <a:lstStyle/>
          <a:p>
            <a:pPr algn="ctr"/>
            <a:r>
              <a:rPr lang="en-US" sz="4800" b="1" dirty="0" smtClean="0">
                <a:solidFill>
                  <a:srgbClr val="FF0000"/>
                </a:solidFill>
                <a:latin typeface="Algerian" pitchFamily="82" charset="0"/>
              </a:rPr>
              <a:t>COMPUTER APPLICATIONS</a:t>
            </a:r>
            <a:endParaRPr lang="en-US" sz="4800" b="1" dirty="0">
              <a:solidFill>
                <a:srgbClr val="FF0000"/>
              </a:solidFill>
              <a:latin typeface="Algerian" pitchFamily="82" charset="0"/>
            </a:endParaRPr>
          </a:p>
        </p:txBody>
      </p:sp>
      <p:sp>
        <p:nvSpPr>
          <p:cNvPr id="6" name="TextBox 5"/>
          <p:cNvSpPr txBox="1"/>
          <p:nvPr/>
        </p:nvSpPr>
        <p:spPr>
          <a:xfrm>
            <a:off x="4087091" y="5334000"/>
            <a:ext cx="4800600" cy="1200329"/>
          </a:xfrm>
          <a:prstGeom prst="rect">
            <a:avLst/>
          </a:prstGeom>
          <a:noFill/>
        </p:spPr>
        <p:txBody>
          <a:bodyPr wrap="square" rtlCol="0">
            <a:spAutoFit/>
          </a:bodyPr>
          <a:lstStyle/>
          <a:p>
            <a:r>
              <a:rPr lang="en-US" sz="2400" b="1" dirty="0" smtClean="0"/>
              <a:t>Dr. </a:t>
            </a:r>
            <a:r>
              <a:rPr lang="en-US" sz="2400" b="1" dirty="0" err="1" smtClean="0"/>
              <a:t>Tanmoy</a:t>
            </a:r>
            <a:r>
              <a:rPr lang="en-US" sz="2400" b="1" dirty="0" smtClean="0"/>
              <a:t> </a:t>
            </a:r>
            <a:r>
              <a:rPr lang="en-US" sz="2400" b="1" dirty="0" err="1" smtClean="0"/>
              <a:t>Dhibor</a:t>
            </a:r>
            <a:endParaRPr lang="en-US" sz="2400" b="1" dirty="0" smtClean="0"/>
          </a:p>
          <a:p>
            <a:r>
              <a:rPr lang="en-US" sz="2400" b="1" dirty="0" smtClean="0"/>
              <a:t>Assistant Professor</a:t>
            </a:r>
          </a:p>
          <a:p>
            <a:r>
              <a:rPr lang="en-US" sz="2400" b="1" dirty="0" smtClean="0"/>
              <a:t>Hooghly Women’s College</a:t>
            </a:r>
            <a:endParaRPr lang="en-US" sz="2400" b="1" dirty="0"/>
          </a:p>
        </p:txBody>
      </p:sp>
      <p:sp>
        <p:nvSpPr>
          <p:cNvPr id="7" name="Date Placeholder 6"/>
          <p:cNvSpPr>
            <a:spLocks noGrp="1"/>
          </p:cNvSpPr>
          <p:nvPr>
            <p:ph type="dt" sz="half" idx="10"/>
          </p:nvPr>
        </p:nvSpPr>
        <p:spPr/>
        <p:txBody>
          <a:bodyPr/>
          <a:lstStyle/>
          <a:p>
            <a:fld id="{657DCC40-692E-44B1-AD53-8EE7A48EB6F1}" type="datetime6">
              <a:rPr lang="en-US" smtClean="0"/>
              <a:t>April 20</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752600"/>
            <a:ext cx="4419600" cy="3429000"/>
          </a:xfrm>
          <a:prstGeom prst="rect">
            <a:avLst/>
          </a:prstGeom>
        </p:spPr>
      </p:pic>
    </p:spTree>
    <p:extLst>
      <p:ext uri="{BB962C8B-B14F-4D97-AF65-F5344CB8AC3E}">
        <p14:creationId xmlns:p14="http://schemas.microsoft.com/office/powerpoint/2010/main" val="3610432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33FA0-E0E9-482C-866F-79D3DF607998}" type="datetime6">
              <a:rPr lang="en-US" smtClean="0"/>
              <a:t>April 20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3493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9106E-A73A-4378-A84B-9B96E5416B95}" type="datetime6">
              <a:rPr lang="en-US" smtClean="0"/>
              <a:t>April 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305800" cy="5710237"/>
          </a:xfrm>
          <a:prstGeom prst="rect">
            <a:avLst/>
          </a:prstGeom>
        </p:spPr>
      </p:pic>
    </p:spTree>
    <p:extLst>
      <p:ext uri="{BB962C8B-B14F-4D97-AF65-F5344CB8AC3E}">
        <p14:creationId xmlns:p14="http://schemas.microsoft.com/office/powerpoint/2010/main" val="505186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sz="3200" b="1" dirty="0" smtClean="0"/>
              <a:t>Internet of Things</a:t>
            </a:r>
            <a:endParaRPr lang="en-US" sz="3200" b="1" dirty="0"/>
          </a:p>
        </p:txBody>
      </p:sp>
      <p:sp>
        <p:nvSpPr>
          <p:cNvPr id="3" name="Content Placeholder 2"/>
          <p:cNvSpPr>
            <a:spLocks noGrp="1"/>
          </p:cNvSpPr>
          <p:nvPr>
            <p:ph sz="quarter" idx="1"/>
          </p:nvPr>
        </p:nvSpPr>
        <p:spPr>
          <a:xfrm>
            <a:off x="304800" y="990600"/>
            <a:ext cx="7924800" cy="4873752"/>
          </a:xfrm>
        </p:spPr>
        <p:txBody>
          <a:bodyPr/>
          <a:lstStyle/>
          <a:p>
            <a:pPr marL="0" indent="0" algn="just">
              <a:buNone/>
            </a:pPr>
            <a:r>
              <a:rPr lang="en-US" sz="2000" dirty="0"/>
              <a:t>The </a:t>
            </a:r>
            <a:r>
              <a:rPr lang="en-US" sz="2000" b="1" dirty="0"/>
              <a:t>term</a:t>
            </a:r>
            <a:r>
              <a:rPr lang="en-US" sz="2000" dirty="0"/>
              <a:t> "The </a:t>
            </a:r>
            <a:r>
              <a:rPr lang="en-US" sz="2000" b="1" dirty="0"/>
              <a:t>Internet of Things</a:t>
            </a:r>
            <a:r>
              <a:rPr lang="en-US" sz="2000" dirty="0"/>
              <a:t>" was </a:t>
            </a:r>
            <a:r>
              <a:rPr lang="en-US" sz="2000" b="1" dirty="0"/>
              <a:t>coined</a:t>
            </a:r>
            <a:r>
              <a:rPr lang="en-US" sz="2000" dirty="0"/>
              <a:t> by Kevin Ashton in a presentation to Proctor &amp; Gamble in 1999.</a:t>
            </a:r>
            <a:r>
              <a:rPr lang="en-US" sz="2000" dirty="0" smtClean="0"/>
              <a:t>The </a:t>
            </a:r>
            <a:r>
              <a:rPr lang="en-US" sz="2000" dirty="0"/>
              <a:t>internet of things (</a:t>
            </a:r>
            <a:r>
              <a:rPr lang="en-US" sz="2000" dirty="0" err="1"/>
              <a:t>IoT</a:t>
            </a:r>
            <a:r>
              <a:rPr lang="en-US" sz="2000" dirty="0"/>
              <a:t>) is a computing concept that describes the idea of everyday physical objects being connected to the internet and being able to identify themselves to other devices</a:t>
            </a:r>
            <a:r>
              <a:rPr lang="en-US" sz="2000" dirty="0" smtClean="0"/>
              <a:t>. </a:t>
            </a:r>
            <a:r>
              <a:rPr lang="en-US" sz="2000" dirty="0" err="1"/>
              <a:t>IoT</a:t>
            </a:r>
            <a:r>
              <a:rPr lang="en-US" sz="2000" dirty="0"/>
              <a:t> describes a world where just about anything can be connected and communicate in an intelligent fashion. In other words, with the internet of things, the physical world is becoming one big information system.</a:t>
            </a:r>
            <a:endParaRPr lang="en-US" sz="2000" dirty="0" smtClean="0"/>
          </a:p>
          <a:p>
            <a:pPr marL="0" indent="0">
              <a:buNone/>
            </a:pPr>
            <a:endParaRPr lang="en-US" dirty="0"/>
          </a:p>
        </p:txBody>
      </p:sp>
      <p:sp>
        <p:nvSpPr>
          <p:cNvPr id="4" name="Date Placeholder 3"/>
          <p:cNvSpPr>
            <a:spLocks noGrp="1"/>
          </p:cNvSpPr>
          <p:nvPr>
            <p:ph type="dt" sz="half" idx="14"/>
          </p:nvPr>
        </p:nvSpPr>
        <p:spPr/>
        <p:txBody>
          <a:bodyPr/>
          <a:lstStyle/>
          <a:p>
            <a:fld id="{1E5CBA8D-4FE0-4598-A7A4-7D0EE00F235D}"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810000"/>
            <a:ext cx="7162800" cy="3048000"/>
          </a:xfrm>
          <a:prstGeom prst="rect">
            <a:avLst/>
          </a:prstGeom>
        </p:spPr>
      </p:pic>
    </p:spTree>
    <p:extLst>
      <p:ext uri="{BB962C8B-B14F-4D97-AF65-F5344CB8AC3E}">
        <p14:creationId xmlns:p14="http://schemas.microsoft.com/office/powerpoint/2010/main" val="802581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Internet Surfing: Concept</a:t>
            </a:r>
            <a:endParaRPr lang="en-US" sz="3600" b="1" dirty="0"/>
          </a:p>
        </p:txBody>
      </p:sp>
      <p:sp>
        <p:nvSpPr>
          <p:cNvPr id="3" name="Date Placeholder 2"/>
          <p:cNvSpPr>
            <a:spLocks noGrp="1"/>
          </p:cNvSpPr>
          <p:nvPr>
            <p:ph type="dt" sz="half" idx="10"/>
          </p:nvPr>
        </p:nvSpPr>
        <p:spPr/>
        <p:txBody>
          <a:bodyPr/>
          <a:lstStyle/>
          <a:p>
            <a:fld id="{5F4A90B9-FF32-47D4-89EA-DFC7CEF20BD9}" type="datetime6">
              <a:rPr lang="en-US" smtClean="0"/>
              <a:t>April 20</a:t>
            </a:fld>
            <a:endParaRPr lang="en-US"/>
          </a:p>
        </p:txBody>
      </p:sp>
      <p:sp>
        <p:nvSpPr>
          <p:cNvPr id="7" name="TextBox 6"/>
          <p:cNvSpPr txBox="1"/>
          <p:nvPr/>
        </p:nvSpPr>
        <p:spPr>
          <a:xfrm>
            <a:off x="304800" y="1524000"/>
            <a:ext cx="7848600" cy="2954655"/>
          </a:xfrm>
          <a:prstGeom prst="rect">
            <a:avLst/>
          </a:prstGeom>
          <a:noFill/>
        </p:spPr>
        <p:txBody>
          <a:bodyPr wrap="square" rtlCol="0">
            <a:spAutoFit/>
          </a:bodyPr>
          <a:lstStyle/>
          <a:p>
            <a:pPr algn="just"/>
            <a:r>
              <a:rPr lang="en-US" sz="2800" b="1" dirty="0"/>
              <a:t>Internet surfing </a:t>
            </a:r>
            <a:r>
              <a:rPr lang="en-US" sz="2800" dirty="0"/>
              <a:t>is the Web definition. To navigate through the World Wide Web or Internet, usually by clicking with a mouse. The term also has a generic meaning of spending time on the </a:t>
            </a:r>
            <a:r>
              <a:rPr lang="en-US" sz="2800" dirty="0" smtClean="0"/>
              <a:t>Internet. That </a:t>
            </a:r>
            <a:r>
              <a:rPr lang="en-US" sz="2800" dirty="0"/>
              <a:t>means search </a:t>
            </a:r>
            <a:r>
              <a:rPr lang="en-US" sz="2800" dirty="0" smtClean="0"/>
              <a:t>anything </a:t>
            </a:r>
            <a:r>
              <a:rPr lang="en-US" sz="2800" dirty="0"/>
              <a:t>on the internet.</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4191000"/>
            <a:ext cx="3810000" cy="2660072"/>
          </a:xfrm>
          <a:prstGeom prst="rect">
            <a:avLst/>
          </a:prstGeom>
        </p:spPr>
      </p:pic>
    </p:spTree>
    <p:extLst>
      <p:ext uri="{BB962C8B-B14F-4D97-AF65-F5344CB8AC3E}">
        <p14:creationId xmlns:p14="http://schemas.microsoft.com/office/powerpoint/2010/main" val="123567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Internet Services By Scale</a:t>
            </a:r>
            <a:endParaRPr lang="en-US" b="1" dirty="0"/>
          </a:p>
        </p:txBody>
      </p:sp>
      <p:sp>
        <p:nvSpPr>
          <p:cNvPr id="3" name="Date Placeholder 2"/>
          <p:cNvSpPr>
            <a:spLocks noGrp="1"/>
          </p:cNvSpPr>
          <p:nvPr>
            <p:ph type="dt" sz="half" idx="10"/>
          </p:nvPr>
        </p:nvSpPr>
        <p:spPr/>
        <p:txBody>
          <a:bodyPr/>
          <a:lstStyle/>
          <a:p>
            <a:fld id="{8518980F-A701-48C8-A192-3EDECAE3B1F3}" type="datetime6">
              <a:rPr lang="en-US" smtClean="0"/>
              <a:t>April 20</a:t>
            </a:fld>
            <a:endParaRPr lang="en-US"/>
          </a:p>
        </p:txBody>
      </p:sp>
      <p:sp>
        <p:nvSpPr>
          <p:cNvPr id="6" name="TextBox 5"/>
          <p:cNvSpPr txBox="1"/>
          <p:nvPr/>
        </p:nvSpPr>
        <p:spPr>
          <a:xfrm>
            <a:off x="457200" y="1676400"/>
            <a:ext cx="7162800" cy="2862322"/>
          </a:xfrm>
          <a:prstGeom prst="rect">
            <a:avLst/>
          </a:prstGeom>
          <a:noFill/>
        </p:spPr>
        <p:txBody>
          <a:bodyPr wrap="square" rtlCol="0">
            <a:spAutoFit/>
          </a:bodyPr>
          <a:lstStyle/>
          <a:p>
            <a:pPr marL="285750" indent="-285750">
              <a:buFont typeface="Wingdings" pitchFamily="2" charset="2"/>
              <a:buChar char="ü"/>
            </a:pPr>
            <a:r>
              <a:rPr lang="en-US" dirty="0" smtClean="0">
                <a:solidFill>
                  <a:schemeClr val="accent3">
                    <a:lumMod val="60000"/>
                    <a:lumOff val="40000"/>
                  </a:schemeClr>
                </a:solidFill>
              </a:rPr>
              <a:t>LAN: </a:t>
            </a:r>
            <a:r>
              <a:rPr lang="en-US" b="1" dirty="0"/>
              <a:t>A local area network (LAN) </a:t>
            </a:r>
            <a:r>
              <a:rPr lang="en-US" dirty="0"/>
              <a:t>is a group of computers and associated devices that share a common communications line or wireless link to a server</a:t>
            </a:r>
            <a:r>
              <a:rPr lang="en-US" dirty="0" smtClean="0"/>
              <a:t>.</a:t>
            </a:r>
          </a:p>
          <a:p>
            <a:pPr marL="285750" indent="-285750">
              <a:buFont typeface="Wingdings" pitchFamily="2" charset="2"/>
              <a:buChar char="ü"/>
            </a:pPr>
            <a:r>
              <a:rPr lang="en-US" dirty="0" smtClean="0">
                <a:solidFill>
                  <a:schemeClr val="accent3">
                    <a:lumMod val="60000"/>
                    <a:lumOff val="40000"/>
                  </a:schemeClr>
                </a:solidFill>
              </a:rPr>
              <a:t>MAN: </a:t>
            </a:r>
            <a:r>
              <a:rPr lang="en-US" dirty="0"/>
              <a:t>A </a:t>
            </a:r>
            <a:r>
              <a:rPr lang="en-US" b="1" dirty="0"/>
              <a:t>metropolitan area network</a:t>
            </a:r>
            <a:r>
              <a:rPr lang="en-US" dirty="0"/>
              <a:t> (</a:t>
            </a:r>
            <a:r>
              <a:rPr lang="en-US" b="1" dirty="0"/>
              <a:t>MAN</a:t>
            </a:r>
            <a:r>
              <a:rPr lang="en-US" dirty="0"/>
              <a:t>) is a computer network that interconnects users with computer resources in a geographic area or </a:t>
            </a:r>
            <a:r>
              <a:rPr lang="en-US" dirty="0" smtClean="0"/>
              <a:t>region.</a:t>
            </a:r>
          </a:p>
          <a:p>
            <a:pPr marL="285750" indent="-285750">
              <a:buFont typeface="Wingdings" pitchFamily="2" charset="2"/>
              <a:buChar char="ü"/>
            </a:pPr>
            <a:r>
              <a:rPr lang="en-US" dirty="0" smtClean="0">
                <a:solidFill>
                  <a:schemeClr val="accent3">
                    <a:lumMod val="60000"/>
                    <a:lumOff val="40000"/>
                  </a:schemeClr>
                </a:solidFill>
              </a:rPr>
              <a:t>WAN: </a:t>
            </a:r>
            <a:r>
              <a:rPr lang="en-US" dirty="0"/>
              <a:t>A </a:t>
            </a:r>
            <a:r>
              <a:rPr lang="en-US" b="1" dirty="0"/>
              <a:t>wide area network</a:t>
            </a:r>
            <a:r>
              <a:rPr lang="en-US" dirty="0"/>
              <a:t> (</a:t>
            </a:r>
            <a:r>
              <a:rPr lang="en-US" b="1" dirty="0"/>
              <a:t>WAN</a:t>
            </a:r>
            <a:r>
              <a:rPr lang="en-US" dirty="0"/>
              <a:t>) is a telecommunications network or computer network that extends over a large geographical distance/place. Wide area networks are often established with leased telecommunication </a:t>
            </a:r>
            <a:r>
              <a:rPr lang="en-US" dirty="0" smtClean="0"/>
              <a:t>circuits.</a:t>
            </a:r>
            <a:endParaRPr lang="en-US" dirty="0">
              <a:solidFill>
                <a:schemeClr val="accent3">
                  <a:lumMod val="60000"/>
                  <a:lumOff val="4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36" y="4267200"/>
            <a:ext cx="3810000" cy="3105150"/>
          </a:xfrm>
          <a:prstGeom prst="rect">
            <a:avLst/>
          </a:prstGeom>
        </p:spPr>
      </p:pic>
    </p:spTree>
    <p:extLst>
      <p:ext uri="{BB962C8B-B14F-4D97-AF65-F5344CB8AC3E}">
        <p14:creationId xmlns:p14="http://schemas.microsoft.com/office/powerpoint/2010/main" val="1302126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Topology:</a:t>
            </a:r>
            <a:endParaRPr lang="en-US" dirty="0"/>
          </a:p>
        </p:txBody>
      </p:sp>
      <p:sp>
        <p:nvSpPr>
          <p:cNvPr id="3" name="Date Placeholder 2"/>
          <p:cNvSpPr>
            <a:spLocks noGrp="1"/>
          </p:cNvSpPr>
          <p:nvPr>
            <p:ph type="dt" sz="half" idx="10"/>
          </p:nvPr>
        </p:nvSpPr>
        <p:spPr/>
        <p:txBody>
          <a:bodyPr/>
          <a:lstStyle/>
          <a:p>
            <a:fld id="{8D636D5F-6C51-40A7-AA7E-1353796E7BC9}" type="datetime6">
              <a:rPr lang="en-US" smtClean="0"/>
              <a:t>April 20</a:t>
            </a:fld>
            <a:endParaRPr lang="en-US"/>
          </a:p>
        </p:txBody>
      </p:sp>
      <p:sp>
        <p:nvSpPr>
          <p:cNvPr id="6" name="TextBox 5"/>
          <p:cNvSpPr txBox="1"/>
          <p:nvPr/>
        </p:nvSpPr>
        <p:spPr>
          <a:xfrm>
            <a:off x="381000" y="1828800"/>
            <a:ext cx="6934200" cy="2215991"/>
          </a:xfrm>
          <a:prstGeom prst="rect">
            <a:avLst/>
          </a:prstGeom>
          <a:noFill/>
        </p:spPr>
        <p:txBody>
          <a:bodyPr wrap="square" rtlCol="0">
            <a:spAutoFit/>
          </a:bodyPr>
          <a:lstStyle/>
          <a:p>
            <a:pPr algn="just"/>
            <a:r>
              <a:rPr lang="en-US" sz="2400" b="1" dirty="0"/>
              <a:t>Network topology</a:t>
            </a:r>
            <a:r>
              <a:rPr lang="en-US" sz="2400" dirty="0"/>
              <a:t> is the arrangement of the elements (links, nodes, etc.) of a communication </a:t>
            </a:r>
            <a:r>
              <a:rPr lang="en-US" sz="2400" dirty="0" smtClean="0"/>
              <a:t>network. It is </a:t>
            </a:r>
            <a:r>
              <a:rPr lang="en-US" sz="2400" dirty="0"/>
              <a:t>the </a:t>
            </a:r>
            <a:r>
              <a:rPr lang="en-US" sz="2400" dirty="0" smtClean="0"/>
              <a:t>topological</a:t>
            </a:r>
            <a:r>
              <a:rPr lang="en-US" sz="2400" baseline="30000" dirty="0"/>
              <a:t> </a:t>
            </a:r>
            <a:r>
              <a:rPr lang="en-US" sz="2400" dirty="0" smtClean="0"/>
              <a:t>structure </a:t>
            </a:r>
            <a:r>
              <a:rPr lang="en-US" sz="2400" dirty="0"/>
              <a:t>of a network and may be depicted physically or logically.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505200"/>
            <a:ext cx="5867400" cy="3133725"/>
          </a:xfrm>
          <a:prstGeom prst="rect">
            <a:avLst/>
          </a:prstGeom>
        </p:spPr>
      </p:pic>
    </p:spTree>
    <p:extLst>
      <p:ext uri="{BB962C8B-B14F-4D97-AF65-F5344CB8AC3E}">
        <p14:creationId xmlns:p14="http://schemas.microsoft.com/office/powerpoint/2010/main" val="198177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The Internet ?</a:t>
            </a:r>
            <a:endParaRPr lang="en-US" dirty="0"/>
          </a:p>
        </p:txBody>
      </p:sp>
      <p:sp>
        <p:nvSpPr>
          <p:cNvPr id="3" name="Content Placeholder 2"/>
          <p:cNvSpPr>
            <a:spLocks noGrp="1"/>
          </p:cNvSpPr>
          <p:nvPr>
            <p:ph sz="quarter" idx="1"/>
          </p:nvPr>
        </p:nvSpPr>
        <p:spPr/>
        <p:txBody>
          <a:bodyPr>
            <a:normAutofit fontScale="92500" lnSpcReduction="20000"/>
          </a:bodyPr>
          <a:lstStyle/>
          <a:p>
            <a:pPr>
              <a:lnSpc>
                <a:spcPct val="90000"/>
              </a:lnSpc>
            </a:pPr>
            <a:r>
              <a:rPr lang="en-US" dirty="0"/>
              <a:t>Many schools and businesses have direct access to the Internet using special high-speed communication lines and equipment.</a:t>
            </a:r>
          </a:p>
          <a:p>
            <a:pPr>
              <a:lnSpc>
                <a:spcPct val="90000"/>
              </a:lnSpc>
            </a:pPr>
            <a:r>
              <a:rPr lang="en-US" dirty="0"/>
              <a:t>Students and employees can access through the organization’s local area networks (LAN) or through their own personal computers.</a:t>
            </a:r>
          </a:p>
          <a:p>
            <a:pPr>
              <a:lnSpc>
                <a:spcPct val="90000"/>
              </a:lnSpc>
            </a:pPr>
            <a:r>
              <a:rPr lang="en-US" dirty="0"/>
              <a:t>Another way to access the Internet is through Internet Service Provider (ISP).</a:t>
            </a:r>
          </a:p>
          <a:p>
            <a:pPr>
              <a:lnSpc>
                <a:spcPct val="90000"/>
              </a:lnSpc>
            </a:pPr>
            <a:r>
              <a:rPr lang="en-US" dirty="0"/>
              <a:t>To access the Internet, an existing network need to pay a small registration fee and agree to certain standards based on the TCP/IP (Transmission Control Protocol/Internet Protocol) reference model.</a:t>
            </a:r>
          </a:p>
          <a:p>
            <a:pPr>
              <a:lnSpc>
                <a:spcPct val="90000"/>
              </a:lnSpc>
            </a:pPr>
            <a:r>
              <a:rPr lang="en-US" dirty="0"/>
              <a:t>Each organization pays for its own networks and its own telephone bills, but those costs usually exist independent of the internet.</a:t>
            </a:r>
          </a:p>
          <a:p>
            <a:pPr>
              <a:lnSpc>
                <a:spcPct val="90000"/>
              </a:lnSpc>
            </a:pPr>
            <a:r>
              <a:rPr lang="en-US" dirty="0"/>
              <a:t>The regional Internet companies route and forward all traffic, and the cost is still only that of a local telephone call.</a:t>
            </a:r>
          </a:p>
          <a:p>
            <a:endParaRPr lang="en-US" dirty="0"/>
          </a:p>
        </p:txBody>
      </p:sp>
      <p:sp>
        <p:nvSpPr>
          <p:cNvPr id="4" name="Date Placeholder 3"/>
          <p:cNvSpPr>
            <a:spLocks noGrp="1"/>
          </p:cNvSpPr>
          <p:nvPr>
            <p:ph type="dt" sz="half" idx="14"/>
          </p:nvPr>
        </p:nvSpPr>
        <p:spPr/>
        <p:txBody>
          <a:bodyPr/>
          <a:lstStyle/>
          <a:p>
            <a:fld id="{0240002F-F475-4910-B6B4-7E27A468039B}" type="datetime6">
              <a:rPr lang="en-US" smtClean="0"/>
              <a:t>April 20</a:t>
            </a:fld>
            <a:endParaRPr lang="en-US"/>
          </a:p>
        </p:txBody>
      </p:sp>
    </p:spTree>
    <p:extLst>
      <p:ext uri="{BB962C8B-B14F-4D97-AF65-F5344CB8AC3E}">
        <p14:creationId xmlns:p14="http://schemas.microsoft.com/office/powerpoint/2010/main" val="2029830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Internet Service Provider (IPS)</a:t>
            </a:r>
            <a:endParaRPr lang="en-US" sz="3200" b="1" dirty="0"/>
          </a:p>
        </p:txBody>
      </p:sp>
      <p:sp>
        <p:nvSpPr>
          <p:cNvPr id="3" name="Content Placeholder 2"/>
          <p:cNvSpPr>
            <a:spLocks noGrp="1"/>
          </p:cNvSpPr>
          <p:nvPr>
            <p:ph sz="quarter" idx="1"/>
          </p:nvPr>
        </p:nvSpPr>
        <p:spPr/>
        <p:txBody>
          <a:bodyPr/>
          <a:lstStyle/>
          <a:p>
            <a:pPr marL="0" indent="0">
              <a:buNone/>
            </a:pPr>
            <a:r>
              <a:rPr lang="en-US" dirty="0" smtClean="0"/>
              <a:t>It refers to a company that provides Internet services, including personal and business access to the Internet. In 1990s, there ware four types of IPSs: </a:t>
            </a:r>
          </a:p>
          <a:p>
            <a:r>
              <a:rPr lang="en-US" dirty="0" smtClean="0"/>
              <a:t>PC-dialup services (through Modem), </a:t>
            </a:r>
          </a:p>
          <a:p>
            <a:r>
              <a:rPr lang="en-US" dirty="0" smtClean="0"/>
              <a:t>High-speed Internet (through Broadband)</a:t>
            </a:r>
          </a:p>
          <a:p>
            <a:r>
              <a:rPr lang="en-US" dirty="0" smtClean="0"/>
              <a:t>Digital Line Subscribers (through Phone companies)</a:t>
            </a:r>
          </a:p>
          <a:p>
            <a:r>
              <a:rPr lang="en-US" dirty="0" smtClean="0"/>
              <a:t>Others ( Web TV, Cable TV).</a:t>
            </a:r>
            <a:endParaRPr lang="en-US" dirty="0"/>
          </a:p>
        </p:txBody>
      </p:sp>
      <p:sp>
        <p:nvSpPr>
          <p:cNvPr id="4" name="Date Placeholder 3"/>
          <p:cNvSpPr>
            <a:spLocks noGrp="1"/>
          </p:cNvSpPr>
          <p:nvPr>
            <p:ph type="dt" sz="half" idx="14"/>
          </p:nvPr>
        </p:nvSpPr>
        <p:spPr/>
        <p:txBody>
          <a:bodyPr/>
          <a:lstStyle/>
          <a:p>
            <a:fld id="{BE5440BC-32CE-4A99-ABAE-1C1E4AA7FA41}" type="datetime6">
              <a:rPr lang="en-US" smtClean="0"/>
              <a:t>April 20</a:t>
            </a:fld>
            <a:endParaRPr lang="en-US"/>
          </a:p>
        </p:txBody>
      </p:sp>
    </p:spTree>
    <p:extLst>
      <p:ext uri="{BB962C8B-B14F-4D97-AF65-F5344CB8AC3E}">
        <p14:creationId xmlns:p14="http://schemas.microsoft.com/office/powerpoint/2010/main" val="2764761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Addresses on the Web</a:t>
            </a:r>
            <a:r>
              <a:rPr lang="en-US" sz="2800" b="1" dirty="0" smtClean="0"/>
              <a:t>: IP </a:t>
            </a:r>
            <a:r>
              <a:rPr lang="en-US" sz="2800" b="1" dirty="0"/>
              <a:t>Addressing</a:t>
            </a:r>
          </a:p>
        </p:txBody>
      </p:sp>
      <p:sp>
        <p:nvSpPr>
          <p:cNvPr id="3" name="Content Placeholder 2"/>
          <p:cNvSpPr>
            <a:spLocks noGrp="1"/>
          </p:cNvSpPr>
          <p:nvPr>
            <p:ph sz="quarter" idx="1"/>
          </p:nvPr>
        </p:nvSpPr>
        <p:spPr/>
        <p:txBody>
          <a:bodyPr/>
          <a:lstStyle/>
          <a:p>
            <a:pPr algn="just"/>
            <a:r>
              <a:rPr lang="en-US" sz="2800" dirty="0"/>
              <a:t>Each computer on the internet does have a unique identification number, called an IP (Internet Protocol) address.</a:t>
            </a:r>
          </a:p>
          <a:p>
            <a:pPr algn="just"/>
            <a:r>
              <a:rPr lang="en-US" sz="2800" dirty="0"/>
              <a:t>The IP addressing system currently in use on the Internet uses a four-part number.</a:t>
            </a:r>
          </a:p>
          <a:p>
            <a:pPr algn="just"/>
            <a:r>
              <a:rPr lang="en-US" sz="2800" dirty="0"/>
              <a:t>Each part of the address is a number ranging from 0 to 255, and each part is separated from the previous part by period,</a:t>
            </a:r>
          </a:p>
          <a:p>
            <a:pPr algn="just"/>
            <a:r>
              <a:rPr lang="en-US" sz="2800" dirty="0"/>
              <a:t>For example, 106.29.242.17</a:t>
            </a:r>
          </a:p>
          <a:p>
            <a:endParaRPr lang="en-US" dirty="0"/>
          </a:p>
        </p:txBody>
      </p:sp>
      <p:sp>
        <p:nvSpPr>
          <p:cNvPr id="4" name="Date Placeholder 3"/>
          <p:cNvSpPr>
            <a:spLocks noGrp="1"/>
          </p:cNvSpPr>
          <p:nvPr>
            <p:ph type="dt" sz="half" idx="14"/>
          </p:nvPr>
        </p:nvSpPr>
        <p:spPr/>
        <p:txBody>
          <a:bodyPr/>
          <a:lstStyle/>
          <a:p>
            <a:fld id="{C880BA2B-53FA-4CC2-B909-78F830583E78}" type="datetime6">
              <a:rPr lang="en-US" smtClean="0"/>
              <a:t>April 20</a:t>
            </a:fld>
            <a:endParaRPr lang="en-US"/>
          </a:p>
        </p:txBody>
      </p:sp>
    </p:spTree>
    <p:extLst>
      <p:ext uri="{BB962C8B-B14F-4D97-AF65-F5344CB8AC3E}">
        <p14:creationId xmlns:p14="http://schemas.microsoft.com/office/powerpoint/2010/main" val="2054823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Domain Name System (DNS)</a:t>
            </a:r>
            <a:endParaRPr lang="en-US" sz="3600" b="1" dirty="0"/>
          </a:p>
        </p:txBody>
      </p:sp>
      <p:sp>
        <p:nvSpPr>
          <p:cNvPr id="3" name="Content Placeholder 2"/>
          <p:cNvSpPr>
            <a:spLocks noGrp="1"/>
          </p:cNvSpPr>
          <p:nvPr>
            <p:ph sz="quarter" idx="1"/>
          </p:nvPr>
        </p:nvSpPr>
        <p:spPr/>
        <p:txBody>
          <a:bodyPr/>
          <a:lstStyle/>
          <a:p>
            <a:r>
              <a:rPr lang="en-US" dirty="0"/>
              <a:t>A </a:t>
            </a:r>
            <a:r>
              <a:rPr lang="en-US" b="1" dirty="0"/>
              <a:t>domain name</a:t>
            </a:r>
            <a:r>
              <a:rPr lang="en-US" dirty="0"/>
              <a:t> is a unique name associated with a specific IP address by a program that runs on an Internet host computer.</a:t>
            </a:r>
          </a:p>
          <a:p>
            <a:r>
              <a:rPr lang="en-US" dirty="0" smtClean="0"/>
              <a:t>This allows local control of the overall database, and yet the data in each small segment is available across the entire network.</a:t>
            </a:r>
            <a:endParaRPr lang="en-US" dirty="0"/>
          </a:p>
        </p:txBody>
      </p:sp>
      <p:sp>
        <p:nvSpPr>
          <p:cNvPr id="4" name="Date Placeholder 3"/>
          <p:cNvSpPr>
            <a:spLocks noGrp="1"/>
          </p:cNvSpPr>
          <p:nvPr>
            <p:ph type="dt" sz="half" idx="14"/>
          </p:nvPr>
        </p:nvSpPr>
        <p:spPr/>
        <p:txBody>
          <a:bodyPr/>
          <a:lstStyle/>
          <a:p>
            <a:fld id="{D5346143-0B26-43EE-B1CD-824143D1864A}"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038600"/>
            <a:ext cx="5486400" cy="2819400"/>
          </a:xfrm>
          <a:prstGeom prst="rect">
            <a:avLst/>
          </a:prstGeom>
        </p:spPr>
      </p:pic>
    </p:spTree>
    <p:extLst>
      <p:ext uri="{BB962C8B-B14F-4D97-AF65-F5344CB8AC3E}">
        <p14:creationId xmlns:p14="http://schemas.microsoft.com/office/powerpoint/2010/main" val="763966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7899"/>
            <a:ext cx="7467600" cy="1143000"/>
          </a:xfrm>
        </p:spPr>
        <p:txBody>
          <a:bodyPr/>
          <a:lstStyle/>
          <a:p>
            <a:r>
              <a:rPr lang="en-US" b="1" dirty="0" smtClean="0">
                <a:solidFill>
                  <a:schemeClr val="accent5">
                    <a:lumMod val="75000"/>
                  </a:schemeClr>
                </a:solidFill>
              </a:rPr>
              <a:t>Definitional view:</a:t>
            </a:r>
            <a:endParaRPr lang="en-US" b="1" dirty="0">
              <a:solidFill>
                <a:schemeClr val="accent5">
                  <a:lumMod val="75000"/>
                </a:schemeClr>
              </a:solidFill>
            </a:endParaRPr>
          </a:p>
        </p:txBody>
      </p:sp>
      <p:sp>
        <p:nvSpPr>
          <p:cNvPr id="3" name="Content Placeholder 2"/>
          <p:cNvSpPr>
            <a:spLocks noGrp="1"/>
          </p:cNvSpPr>
          <p:nvPr>
            <p:ph sz="quarter" idx="1"/>
          </p:nvPr>
        </p:nvSpPr>
        <p:spPr>
          <a:xfrm>
            <a:off x="457200" y="3505200"/>
            <a:ext cx="7467600" cy="2968752"/>
          </a:xfrm>
        </p:spPr>
        <p:txBody>
          <a:bodyPr/>
          <a:lstStyle/>
          <a:p>
            <a:pPr marL="0" indent="0">
              <a:buNone/>
            </a:pPr>
            <a:r>
              <a:rPr lang="en-US" i="1" dirty="0" smtClean="0"/>
              <a:t>“A </a:t>
            </a:r>
            <a:r>
              <a:rPr lang="en-US" i="1" dirty="0"/>
              <a:t>Computer is an electronic machine that can solve different problems, process data, store &amp; retrieve data and perform calculations faster and efficiently than humans</a:t>
            </a:r>
            <a:r>
              <a:rPr lang="en-US" i="1" dirty="0" smtClean="0"/>
              <a:t>”.</a:t>
            </a:r>
          </a:p>
          <a:p>
            <a:pPr marL="0" indent="0">
              <a:buNone/>
            </a:pPr>
            <a:r>
              <a:rPr lang="en-US" i="1" dirty="0"/>
              <a:t>	</a:t>
            </a:r>
            <a:r>
              <a:rPr lang="en-US" i="1" dirty="0" smtClean="0"/>
              <a:t>			--</a:t>
            </a:r>
            <a:r>
              <a:rPr lang="en-US" dirty="0"/>
              <a:t>Charles Babbage</a:t>
            </a:r>
          </a:p>
        </p:txBody>
      </p:sp>
      <p:sp>
        <p:nvSpPr>
          <p:cNvPr id="5" name="Date Placeholder 4"/>
          <p:cNvSpPr>
            <a:spLocks noGrp="1"/>
          </p:cNvSpPr>
          <p:nvPr>
            <p:ph type="dt" sz="half" idx="14"/>
          </p:nvPr>
        </p:nvSpPr>
        <p:spPr/>
        <p:txBody>
          <a:bodyPr/>
          <a:lstStyle/>
          <a:p>
            <a:fld id="{942F0C45-A3D3-431D-86DF-5AE2BF121075}" type="datetime6">
              <a:rPr lang="en-US" smtClean="0"/>
              <a:t>April 20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0"/>
            <a:ext cx="5486400" cy="2833255"/>
          </a:xfrm>
          <a:prstGeom prst="rect">
            <a:avLst/>
          </a:prstGeom>
        </p:spPr>
      </p:pic>
    </p:spTree>
    <p:extLst>
      <p:ext uri="{BB962C8B-B14F-4D97-AF65-F5344CB8AC3E}">
        <p14:creationId xmlns:p14="http://schemas.microsoft.com/office/powerpoint/2010/main" val="3259667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Object Identifier (DOI)</a:t>
            </a:r>
            <a:endParaRPr lang="en-US" dirty="0"/>
          </a:p>
        </p:txBody>
      </p:sp>
      <p:sp>
        <p:nvSpPr>
          <p:cNvPr id="3" name="Content Placeholder 2"/>
          <p:cNvSpPr>
            <a:spLocks noGrp="1"/>
          </p:cNvSpPr>
          <p:nvPr>
            <p:ph sz="quarter" idx="1"/>
          </p:nvPr>
        </p:nvSpPr>
        <p:spPr/>
        <p:txBody>
          <a:bodyPr/>
          <a:lstStyle/>
          <a:p>
            <a:r>
              <a:rPr lang="en-US" dirty="0"/>
              <a:t>A DOI (Digital Object Identifier) is a unique alphanumeric identifier applied to a specific piece of intellectual property, particularly one presented in an online environment -- be that object a book, a scientific paper, a song, an image, or something else</a:t>
            </a:r>
            <a:r>
              <a:rPr lang="en-US" dirty="0" smtClean="0"/>
              <a:t>.</a:t>
            </a:r>
            <a:endParaRPr lang="en-US" dirty="0"/>
          </a:p>
        </p:txBody>
      </p:sp>
      <p:sp>
        <p:nvSpPr>
          <p:cNvPr id="4" name="Date Placeholder 3"/>
          <p:cNvSpPr>
            <a:spLocks noGrp="1"/>
          </p:cNvSpPr>
          <p:nvPr>
            <p:ph type="dt" sz="half" idx="14"/>
          </p:nvPr>
        </p:nvSpPr>
        <p:spPr/>
        <p:txBody>
          <a:bodyPr/>
          <a:lstStyle/>
          <a:p>
            <a:fld id="{F3B5D3E4-827D-438D-A122-3F6C3BF3F0AC}" type="datetime6">
              <a:rPr lang="en-US" smtClean="0"/>
              <a:t>April 20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6600" y="3429000"/>
            <a:ext cx="457263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224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Autofit/>
          </a:bodyPr>
          <a:lstStyle/>
          <a:p>
            <a:r>
              <a:rPr lang="en-US" sz="3200" b="1" dirty="0"/>
              <a:t>Uniform Resource Locator (URL)</a:t>
            </a:r>
          </a:p>
        </p:txBody>
      </p:sp>
      <p:sp>
        <p:nvSpPr>
          <p:cNvPr id="3" name="Content Placeholder 2"/>
          <p:cNvSpPr>
            <a:spLocks noGrp="1"/>
          </p:cNvSpPr>
          <p:nvPr>
            <p:ph sz="quarter" idx="1"/>
          </p:nvPr>
        </p:nvSpPr>
        <p:spPr/>
        <p:txBody>
          <a:bodyPr/>
          <a:lstStyle/>
          <a:p>
            <a:pPr algn="just"/>
            <a:r>
              <a:rPr lang="en-US" b="1" dirty="0"/>
              <a:t>Uniform Resource Locator (URL)</a:t>
            </a:r>
            <a:r>
              <a:rPr lang="en-US" dirty="0"/>
              <a:t> – this type of URI begins by stating which protocol should be used to locate and access the physical or logical resource on a network. If the resource is a web page, for example, the URI will begin with the protocol </a:t>
            </a:r>
            <a:r>
              <a:rPr lang="en-US" b="1" dirty="0"/>
              <a:t>HTTP</a:t>
            </a:r>
            <a:r>
              <a:rPr lang="en-US" dirty="0"/>
              <a:t>.  If the resource is a file, the URI will begin with the protocol </a:t>
            </a:r>
            <a:r>
              <a:rPr lang="en-US" b="1" u="sng" dirty="0"/>
              <a:t>FTP</a:t>
            </a:r>
            <a:r>
              <a:rPr lang="en-US" dirty="0"/>
              <a:t>  or if the resource is an email address, the URI will begin with the protocol mailto. It is important to remember that URLs are not persistent. This means that if the resource’s location changes, the URL also needs to change to point to the resource’s new location.</a:t>
            </a:r>
          </a:p>
          <a:p>
            <a:pPr marL="0" indent="0">
              <a:buNone/>
            </a:pPr>
            <a:endParaRPr lang="en-US" dirty="0"/>
          </a:p>
        </p:txBody>
      </p:sp>
      <p:sp>
        <p:nvSpPr>
          <p:cNvPr id="4" name="Date Placeholder 3"/>
          <p:cNvSpPr>
            <a:spLocks noGrp="1"/>
          </p:cNvSpPr>
          <p:nvPr>
            <p:ph type="dt" sz="half" idx="14"/>
          </p:nvPr>
        </p:nvSpPr>
        <p:spPr/>
        <p:txBody>
          <a:bodyPr/>
          <a:lstStyle/>
          <a:p>
            <a:fld id="{F6294073-4157-462A-8F1D-4980F6E82421}" type="datetime6">
              <a:rPr lang="en-US" smtClean="0"/>
              <a:t>April 20</a:t>
            </a:fld>
            <a:endParaRPr lang="en-US"/>
          </a:p>
        </p:txBody>
      </p:sp>
    </p:spTree>
    <p:extLst>
      <p:ext uri="{BB962C8B-B14F-4D97-AF65-F5344CB8AC3E}">
        <p14:creationId xmlns:p14="http://schemas.microsoft.com/office/powerpoint/2010/main" val="48774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r>
              <a:rPr lang="en-US" sz="3200" b="1" dirty="0"/>
              <a:t>Structure of a Uniform Resource Locators</a:t>
            </a:r>
            <a:endParaRPr lang="en-US" sz="2800" b="1" dirty="0"/>
          </a:p>
        </p:txBody>
      </p:sp>
      <p:sp>
        <p:nvSpPr>
          <p:cNvPr id="4" name="Date Placeholder 3"/>
          <p:cNvSpPr>
            <a:spLocks noGrp="1"/>
          </p:cNvSpPr>
          <p:nvPr>
            <p:ph type="dt" sz="half" idx="14"/>
          </p:nvPr>
        </p:nvSpPr>
        <p:spPr/>
        <p:txBody>
          <a:bodyPr/>
          <a:lstStyle/>
          <a:p>
            <a:fld id="{771A0B0D-EBCD-4801-8B17-D2D3095C40D0}" type="datetime6">
              <a:rPr lang="en-US" smtClean="0"/>
              <a:t>April 20</a:t>
            </a:fld>
            <a:endParaRPr lang="en-US"/>
          </a:p>
        </p:txBody>
      </p:sp>
      <p:sp>
        <p:nvSpPr>
          <p:cNvPr id="3" name="Rectangle 2"/>
          <p:cNvSpPr/>
          <p:nvPr/>
        </p:nvSpPr>
        <p:spPr>
          <a:xfrm>
            <a:off x="228600" y="2967335"/>
            <a:ext cx="8077200" cy="461665"/>
          </a:xfrm>
          <a:prstGeom prst="rect">
            <a:avLst/>
          </a:prstGeom>
        </p:spPr>
        <p:txBody>
          <a:bodyPr wrap="square">
            <a:spAutoFit/>
          </a:bodyPr>
          <a:lstStyle/>
          <a:p>
            <a:r>
              <a:rPr lang="en-US" sz="2400" dirty="0"/>
              <a:t>http://</a:t>
            </a:r>
            <a:r>
              <a:rPr lang="en-US" sz="2400" dirty="0" smtClean="0"/>
              <a:t>www.buruniv.ac.in/download/SyllabusEnglish.pdf</a:t>
            </a:r>
            <a:endParaRPr lang="en-US" sz="2400" dirty="0"/>
          </a:p>
        </p:txBody>
      </p:sp>
      <p:sp>
        <p:nvSpPr>
          <p:cNvPr id="7" name="Rectangle 6"/>
          <p:cNvSpPr/>
          <p:nvPr/>
        </p:nvSpPr>
        <p:spPr>
          <a:xfrm>
            <a:off x="434556" y="6019800"/>
            <a:ext cx="4518444" cy="369332"/>
          </a:xfrm>
          <a:prstGeom prst="rect">
            <a:avLst/>
          </a:prstGeom>
        </p:spPr>
        <p:txBody>
          <a:bodyPr wrap="square">
            <a:spAutoFit/>
          </a:bodyPr>
          <a:lstStyle/>
          <a:p>
            <a:r>
              <a:rPr lang="en-US" dirty="0"/>
              <a:t>http =&gt; Hypertext Transfer Protocol</a:t>
            </a:r>
          </a:p>
        </p:txBody>
      </p:sp>
      <p:sp>
        <p:nvSpPr>
          <p:cNvPr id="10" name="Left Brace 9"/>
          <p:cNvSpPr/>
          <p:nvPr/>
        </p:nvSpPr>
        <p:spPr>
          <a:xfrm rot="5400000">
            <a:off x="514540" y="2609659"/>
            <a:ext cx="199207" cy="6186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16200000">
            <a:off x="2305048" y="2266950"/>
            <a:ext cx="342900" cy="26670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rot="16200000">
            <a:off x="4387355" y="2253750"/>
            <a:ext cx="293098" cy="12954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5400000">
            <a:off x="6590262" y="2172740"/>
            <a:ext cx="306878" cy="28193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6200" y="2514600"/>
            <a:ext cx="1066801" cy="369332"/>
          </a:xfrm>
          <a:prstGeom prst="rect">
            <a:avLst/>
          </a:prstGeom>
          <a:noFill/>
        </p:spPr>
        <p:txBody>
          <a:bodyPr wrap="square" rtlCol="0">
            <a:spAutoFit/>
          </a:bodyPr>
          <a:lstStyle/>
          <a:p>
            <a:r>
              <a:rPr lang="en-US" dirty="0" smtClean="0"/>
              <a:t>Protocol</a:t>
            </a:r>
            <a:endParaRPr lang="en-US" dirty="0"/>
          </a:p>
        </p:txBody>
      </p:sp>
      <p:sp>
        <p:nvSpPr>
          <p:cNvPr id="15" name="TextBox 14"/>
          <p:cNvSpPr txBox="1"/>
          <p:nvPr/>
        </p:nvSpPr>
        <p:spPr>
          <a:xfrm>
            <a:off x="1676400" y="3733800"/>
            <a:ext cx="1905000" cy="381000"/>
          </a:xfrm>
          <a:prstGeom prst="rect">
            <a:avLst/>
          </a:prstGeom>
          <a:noFill/>
        </p:spPr>
        <p:txBody>
          <a:bodyPr wrap="square" rtlCol="0">
            <a:spAutoFit/>
          </a:bodyPr>
          <a:lstStyle/>
          <a:p>
            <a:r>
              <a:rPr lang="en-US" dirty="0" smtClean="0"/>
              <a:t>Domain name</a:t>
            </a:r>
            <a:endParaRPr lang="en-US" dirty="0"/>
          </a:p>
        </p:txBody>
      </p:sp>
      <p:sp>
        <p:nvSpPr>
          <p:cNvPr id="16" name="TextBox 15"/>
          <p:cNvSpPr txBox="1"/>
          <p:nvPr/>
        </p:nvSpPr>
        <p:spPr>
          <a:xfrm>
            <a:off x="3886198" y="2450068"/>
            <a:ext cx="1295402" cy="369332"/>
          </a:xfrm>
          <a:prstGeom prst="rect">
            <a:avLst/>
          </a:prstGeom>
          <a:noFill/>
        </p:spPr>
        <p:txBody>
          <a:bodyPr wrap="square" rtlCol="0">
            <a:spAutoFit/>
          </a:bodyPr>
          <a:lstStyle/>
          <a:p>
            <a:r>
              <a:rPr lang="en-US" dirty="0" smtClean="0"/>
              <a:t>Pathname</a:t>
            </a:r>
            <a:endParaRPr lang="en-US" dirty="0"/>
          </a:p>
        </p:txBody>
      </p:sp>
      <p:sp>
        <p:nvSpPr>
          <p:cNvPr id="17" name="TextBox 16"/>
          <p:cNvSpPr txBox="1"/>
          <p:nvPr/>
        </p:nvSpPr>
        <p:spPr>
          <a:xfrm>
            <a:off x="6248400" y="3733800"/>
            <a:ext cx="1447800" cy="369332"/>
          </a:xfrm>
          <a:prstGeom prst="rect">
            <a:avLst/>
          </a:prstGeom>
          <a:noFill/>
        </p:spPr>
        <p:txBody>
          <a:bodyPr wrap="square" rtlCol="0">
            <a:spAutoFit/>
          </a:bodyPr>
          <a:lstStyle/>
          <a:p>
            <a:r>
              <a:rPr lang="en-US" dirty="0" smtClean="0"/>
              <a:t>Filename</a:t>
            </a:r>
            <a:endParaRPr lang="en-US" dirty="0"/>
          </a:p>
        </p:txBody>
      </p:sp>
    </p:spTree>
    <p:extLst>
      <p:ext uri="{BB962C8B-B14F-4D97-AF65-F5344CB8AC3E}">
        <p14:creationId xmlns:p14="http://schemas.microsoft.com/office/powerpoint/2010/main" val="335277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 How it Works ?</a:t>
            </a:r>
            <a:endParaRPr lang="en-US" dirty="0"/>
          </a:p>
        </p:txBody>
      </p:sp>
      <p:sp>
        <p:nvSpPr>
          <p:cNvPr id="3" name="Content Placeholder 2"/>
          <p:cNvSpPr>
            <a:spLocks noGrp="1"/>
          </p:cNvSpPr>
          <p:nvPr>
            <p:ph sz="quarter" idx="1"/>
          </p:nvPr>
        </p:nvSpPr>
        <p:spPr/>
        <p:txBody>
          <a:bodyPr>
            <a:normAutofit/>
          </a:bodyPr>
          <a:lstStyle/>
          <a:p>
            <a:pPr algn="just"/>
            <a:r>
              <a:rPr lang="en-US" sz="2000" dirty="0" smtClean="0"/>
              <a:t>W3 is an interlinked collection of hypertext documents (which includes text, graphics, sound and other multimedia elements), called web pages. Web browser run as client software at the user terminal contacts Web server and requests information. The Web server locates and then sends the information to the web browser, which displays the results.</a:t>
            </a:r>
            <a:endParaRPr lang="en-US" sz="2000" dirty="0"/>
          </a:p>
        </p:txBody>
      </p:sp>
      <p:sp>
        <p:nvSpPr>
          <p:cNvPr id="4" name="Date Placeholder 3"/>
          <p:cNvSpPr>
            <a:spLocks noGrp="1"/>
          </p:cNvSpPr>
          <p:nvPr>
            <p:ph type="dt" sz="half" idx="14"/>
          </p:nvPr>
        </p:nvSpPr>
        <p:spPr/>
        <p:txBody>
          <a:bodyPr/>
          <a:lstStyle/>
          <a:p>
            <a:fld id="{6FA553EC-AC2C-4CB5-BD7F-740C246A3811}" type="datetime6">
              <a:rPr lang="en-US" smtClean="0"/>
              <a:t>April 20</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733800"/>
            <a:ext cx="6705600" cy="3276600"/>
          </a:xfrm>
          <a:prstGeom prst="rect">
            <a:avLst/>
          </a:prstGeom>
        </p:spPr>
      </p:pic>
    </p:spTree>
    <p:extLst>
      <p:ext uri="{BB962C8B-B14F-4D97-AF65-F5344CB8AC3E}">
        <p14:creationId xmlns:p14="http://schemas.microsoft.com/office/powerpoint/2010/main" val="435056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15962"/>
          </a:xfrm>
        </p:spPr>
        <p:txBody>
          <a:bodyPr>
            <a:normAutofit/>
          </a:bodyPr>
          <a:lstStyle/>
          <a:p>
            <a:r>
              <a:rPr lang="en-US" sz="3200" b="1" dirty="0" smtClean="0"/>
              <a:t>Web Search Tools: Search Engine</a:t>
            </a:r>
            <a:endParaRPr lang="en-US" sz="3200" b="1" dirty="0"/>
          </a:p>
        </p:txBody>
      </p:sp>
      <p:sp>
        <p:nvSpPr>
          <p:cNvPr id="3" name="Content Placeholder 2"/>
          <p:cNvSpPr>
            <a:spLocks noGrp="1"/>
          </p:cNvSpPr>
          <p:nvPr>
            <p:ph sz="quarter" idx="1"/>
          </p:nvPr>
        </p:nvSpPr>
        <p:spPr>
          <a:xfrm>
            <a:off x="228600" y="1600200"/>
            <a:ext cx="7696200" cy="4873752"/>
          </a:xfrm>
        </p:spPr>
        <p:txBody>
          <a:bodyPr>
            <a:normAutofit/>
          </a:bodyPr>
          <a:lstStyle/>
          <a:p>
            <a:pPr marL="0" indent="0" algn="just">
              <a:buNone/>
            </a:pPr>
            <a:r>
              <a:rPr lang="en-US" dirty="0" smtClean="0"/>
              <a:t>These tools automatically index web resources by sending robots or crawlers (</a:t>
            </a:r>
            <a:r>
              <a:rPr lang="en-US" dirty="0" err="1" smtClean="0"/>
              <a:t>programmes</a:t>
            </a:r>
            <a:r>
              <a:rPr lang="en-US" dirty="0" smtClean="0"/>
              <a:t> that find &amp; send web pages to the server of search engines) to the web. Some popular examples includes…</a:t>
            </a:r>
          </a:p>
          <a:p>
            <a:pPr>
              <a:buFont typeface="Wingdings" pitchFamily="2" charset="2"/>
              <a:buChar char="v"/>
            </a:pPr>
            <a:r>
              <a:rPr lang="en-US" dirty="0"/>
              <a:t>Google (</a:t>
            </a:r>
            <a:r>
              <a:rPr lang="en-US" dirty="0">
                <a:hlinkClick r:id="rId2"/>
              </a:rPr>
              <a:t>https://www.google.com</a:t>
            </a:r>
            <a:r>
              <a:rPr lang="en-US" dirty="0" smtClean="0">
                <a:hlinkClick r:id="rId2"/>
              </a:rPr>
              <a:t>/</a:t>
            </a:r>
            <a:r>
              <a:rPr lang="en-US" dirty="0" smtClean="0"/>
              <a:t>)</a:t>
            </a:r>
          </a:p>
          <a:p>
            <a:pPr>
              <a:buFont typeface="Wingdings" pitchFamily="2" charset="2"/>
              <a:buChar char="v"/>
            </a:pPr>
            <a:r>
              <a:rPr lang="en-US" dirty="0" err="1" smtClean="0"/>
              <a:t>Altavista</a:t>
            </a:r>
            <a:r>
              <a:rPr lang="en-US" dirty="0"/>
              <a:t> (</a:t>
            </a:r>
            <a:r>
              <a:rPr lang="en-US" dirty="0">
                <a:hlinkClick r:id="rId3"/>
              </a:rPr>
              <a:t>http://www.alvista.com</a:t>
            </a:r>
            <a:r>
              <a:rPr lang="en-US" dirty="0" smtClean="0">
                <a:hlinkClick r:id="rId3"/>
              </a:rPr>
              <a:t>/</a:t>
            </a:r>
            <a:r>
              <a:rPr lang="en-US" dirty="0" smtClean="0"/>
              <a:t>)</a:t>
            </a:r>
          </a:p>
          <a:p>
            <a:pPr>
              <a:buFont typeface="Wingdings" pitchFamily="2" charset="2"/>
              <a:buChar char="v"/>
            </a:pPr>
            <a:r>
              <a:rPr lang="en-US" dirty="0"/>
              <a:t>Yahoo (</a:t>
            </a:r>
            <a:r>
              <a:rPr lang="en-US" dirty="0">
                <a:hlinkClick r:id="rId4"/>
              </a:rPr>
              <a:t>https://in.yahoo.com</a:t>
            </a:r>
            <a:r>
              <a:rPr lang="en-US" dirty="0" smtClean="0">
                <a:hlinkClick r:id="rId4"/>
              </a:rPr>
              <a:t>/</a:t>
            </a:r>
            <a:r>
              <a:rPr lang="en-US" dirty="0" smtClean="0"/>
              <a:t>)</a:t>
            </a:r>
          </a:p>
          <a:p>
            <a:pPr>
              <a:buFont typeface="Wingdings" pitchFamily="2" charset="2"/>
              <a:buChar char="v"/>
            </a:pPr>
            <a:r>
              <a:rPr lang="en-US" dirty="0" smtClean="0"/>
              <a:t>ASK (</a:t>
            </a:r>
            <a:r>
              <a:rPr lang="en-US" dirty="0" smtClean="0">
                <a:hlinkClick r:id="rId5"/>
              </a:rPr>
              <a:t>http://ask.com/</a:t>
            </a:r>
            <a:r>
              <a:rPr lang="en-US" dirty="0" smtClean="0"/>
              <a:t>)</a:t>
            </a:r>
          </a:p>
          <a:p>
            <a:pPr>
              <a:buFont typeface="Wingdings" pitchFamily="2" charset="2"/>
              <a:buChar char="v"/>
            </a:pPr>
            <a:r>
              <a:rPr lang="en-US" dirty="0"/>
              <a:t>Bing (</a:t>
            </a:r>
            <a:r>
              <a:rPr lang="en-US" dirty="0">
                <a:hlinkClick r:id="rId6"/>
              </a:rPr>
              <a:t>https://www.bing.com</a:t>
            </a:r>
            <a:r>
              <a:rPr lang="en-US" dirty="0" smtClean="0">
                <a:hlinkClick r:id="rId6"/>
              </a:rPr>
              <a:t>/</a:t>
            </a:r>
            <a:r>
              <a:rPr lang="en-US" dirty="0" smtClean="0"/>
              <a:t>)</a:t>
            </a:r>
          </a:p>
          <a:p>
            <a:pPr>
              <a:buFont typeface="Wingdings" pitchFamily="2" charset="2"/>
              <a:buChar char="v"/>
            </a:pPr>
            <a:r>
              <a:rPr lang="en-US" dirty="0" err="1" smtClean="0"/>
              <a:t>LiveSearch</a:t>
            </a:r>
            <a:r>
              <a:rPr lang="en-US" dirty="0" smtClean="0"/>
              <a:t> (</a:t>
            </a:r>
            <a:r>
              <a:rPr lang="en-US" dirty="0" smtClean="0">
                <a:hlinkClick r:id="rId7"/>
              </a:rPr>
              <a:t>http://live.com/</a:t>
            </a:r>
            <a:r>
              <a:rPr lang="en-US" dirty="0" smtClean="0"/>
              <a:t>)</a:t>
            </a:r>
          </a:p>
          <a:p>
            <a:pPr>
              <a:buFont typeface="Wingdings" pitchFamily="2" charset="2"/>
              <a:buChar char="v"/>
            </a:pPr>
            <a:r>
              <a:rPr lang="en-US" dirty="0" err="1" smtClean="0"/>
              <a:t>Gigablast</a:t>
            </a:r>
            <a:r>
              <a:rPr lang="en-US" dirty="0" smtClean="0"/>
              <a:t> (</a:t>
            </a:r>
            <a:r>
              <a:rPr lang="en-US" dirty="0" smtClean="0">
                <a:hlinkClick r:id="rId8"/>
              </a:rPr>
              <a:t>http://gigablast.com/</a:t>
            </a:r>
            <a:r>
              <a:rPr lang="en-US" dirty="0" smtClean="0"/>
              <a:t>)</a:t>
            </a:r>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a:p>
        </p:txBody>
      </p:sp>
      <p:sp>
        <p:nvSpPr>
          <p:cNvPr id="4" name="Date Placeholder 3"/>
          <p:cNvSpPr>
            <a:spLocks noGrp="1"/>
          </p:cNvSpPr>
          <p:nvPr>
            <p:ph type="dt" sz="half" idx="14"/>
          </p:nvPr>
        </p:nvSpPr>
        <p:spPr/>
        <p:txBody>
          <a:bodyPr/>
          <a:lstStyle/>
          <a:p>
            <a:fld id="{7E57C124-F618-4FBB-A2DF-748CD814FCA2}" type="datetime6">
              <a:rPr lang="en-US" smtClean="0"/>
              <a:t>April 20</a:t>
            </a:fld>
            <a:endParaRPr lang="en-US"/>
          </a:p>
        </p:txBody>
      </p:sp>
      <p:pic>
        <p:nvPicPr>
          <p:cNvPr id="7" name="Picture 6" descr="detectiv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3429000"/>
            <a:ext cx="3657600" cy="344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538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15962"/>
          </a:xfrm>
        </p:spPr>
        <p:txBody>
          <a:bodyPr>
            <a:noAutofit/>
          </a:bodyPr>
          <a:lstStyle/>
          <a:p>
            <a:r>
              <a:rPr lang="en-US" b="1" dirty="0"/>
              <a:t>Web Search Tools</a:t>
            </a:r>
            <a:r>
              <a:rPr lang="en-US" b="1" dirty="0" smtClean="0"/>
              <a:t>: Subject Directory</a:t>
            </a:r>
            <a:endParaRPr lang="en-US" dirty="0"/>
          </a:p>
        </p:txBody>
      </p:sp>
      <p:sp>
        <p:nvSpPr>
          <p:cNvPr id="3" name="Content Placeholder 2"/>
          <p:cNvSpPr>
            <a:spLocks noGrp="1"/>
          </p:cNvSpPr>
          <p:nvPr>
            <p:ph sz="quarter" idx="1"/>
          </p:nvPr>
        </p:nvSpPr>
        <p:spPr>
          <a:xfrm>
            <a:off x="457200" y="1219200"/>
            <a:ext cx="7467600" cy="5254752"/>
          </a:xfrm>
        </p:spPr>
        <p:txBody>
          <a:bodyPr>
            <a:normAutofit/>
          </a:bodyPr>
          <a:lstStyle/>
          <a:p>
            <a:pPr marL="0" indent="0" algn="just">
              <a:buNone/>
            </a:pPr>
            <a:r>
              <a:rPr lang="en-US" dirty="0" smtClean="0"/>
              <a:t>These tools provides services related to retrieval of web pages by the help of human indexer. A group of human indexer finds, evaluates and finally places web pages under various categories (e.g. Science&gt;Life Science&gt; Zoology) for easy access and retrieval of web pages by the searchers. Examples includes…</a:t>
            </a:r>
          </a:p>
          <a:p>
            <a:pPr>
              <a:buFont typeface="Wingdings" pitchFamily="2" charset="2"/>
              <a:buChar char="v"/>
            </a:pPr>
            <a:r>
              <a:rPr lang="en-US" dirty="0" err="1" smtClean="0"/>
              <a:t>Intute</a:t>
            </a:r>
            <a:r>
              <a:rPr lang="en-US" dirty="0" smtClean="0"/>
              <a:t> – Social Science (</a:t>
            </a:r>
            <a:r>
              <a:rPr lang="en-US" dirty="0" smtClean="0">
                <a:hlinkClick r:id="rId2"/>
              </a:rPr>
              <a:t>http://www.intute.ac.uk/</a:t>
            </a:r>
            <a:r>
              <a:rPr lang="en-US" dirty="0" smtClean="0"/>
              <a:t>)</a:t>
            </a:r>
          </a:p>
          <a:p>
            <a:pPr>
              <a:buFont typeface="Wingdings" pitchFamily="2" charset="2"/>
              <a:buChar char="v"/>
            </a:pPr>
            <a:r>
              <a:rPr lang="en-US" dirty="0" err="1" smtClean="0"/>
              <a:t>SciCentral</a:t>
            </a:r>
            <a:r>
              <a:rPr lang="en-US" dirty="0" smtClean="0"/>
              <a:t> – Science (</a:t>
            </a:r>
            <a:r>
              <a:rPr lang="en-US" dirty="0" smtClean="0">
                <a:hlinkClick r:id="rId3"/>
              </a:rPr>
              <a:t>http://scicentral.com/</a:t>
            </a:r>
            <a:r>
              <a:rPr lang="en-US" dirty="0" smtClean="0"/>
              <a:t>)</a:t>
            </a:r>
          </a:p>
          <a:p>
            <a:pPr>
              <a:buFont typeface="Wingdings" pitchFamily="2" charset="2"/>
              <a:buChar char="v"/>
            </a:pPr>
            <a:r>
              <a:rPr lang="en-US" dirty="0" smtClean="0"/>
              <a:t>Voice – Humanities </a:t>
            </a:r>
            <a:r>
              <a:rPr lang="en-US" dirty="0"/>
              <a:t>(</a:t>
            </a:r>
            <a:r>
              <a:rPr lang="en-US" dirty="0">
                <a:hlinkClick r:id="rId4"/>
              </a:rPr>
              <a:t>http://vos.ucsb.edu</a:t>
            </a:r>
            <a:r>
              <a:rPr lang="en-US" dirty="0" smtClean="0">
                <a:hlinkClick r:id="rId4"/>
              </a:rPr>
              <a:t>/</a:t>
            </a:r>
            <a:r>
              <a:rPr lang="en-US" dirty="0" smtClean="0"/>
              <a:t>)</a:t>
            </a:r>
          </a:p>
          <a:p>
            <a:pPr>
              <a:buFont typeface="Wingdings" pitchFamily="2" charset="2"/>
              <a:buChar char="v"/>
            </a:pPr>
            <a:r>
              <a:rPr lang="en-US" dirty="0" smtClean="0"/>
              <a:t>Google directory (</a:t>
            </a:r>
            <a:r>
              <a:rPr lang="en-US" dirty="0" smtClean="0">
                <a:hlinkClick r:id="rId5"/>
              </a:rPr>
              <a:t>http://directory.google.com/</a:t>
            </a:r>
            <a:r>
              <a:rPr lang="en-US" dirty="0" smtClean="0"/>
              <a:t>)</a:t>
            </a:r>
          </a:p>
          <a:p>
            <a:pPr>
              <a:buFont typeface="Wingdings" pitchFamily="2" charset="2"/>
              <a:buChar char="v"/>
            </a:pPr>
            <a:r>
              <a:rPr lang="en-US" dirty="0" smtClean="0"/>
              <a:t>Open directory project (</a:t>
            </a:r>
            <a:r>
              <a:rPr lang="en-US" dirty="0" smtClean="0">
                <a:hlinkClick r:id="rId6"/>
              </a:rPr>
              <a:t>http://dmoz.org/</a:t>
            </a:r>
            <a:r>
              <a:rPr lang="en-US" dirty="0" smtClean="0"/>
              <a:t>)</a:t>
            </a:r>
          </a:p>
          <a:p>
            <a:pPr>
              <a:buFont typeface="Wingdings" pitchFamily="2" charset="2"/>
              <a:buChar char="v"/>
            </a:pPr>
            <a:endParaRPr lang="en-US" dirty="0" smtClean="0"/>
          </a:p>
          <a:p>
            <a:pPr>
              <a:buFont typeface="Wingdings" pitchFamily="2" charset="2"/>
              <a:buChar char="v"/>
            </a:pPr>
            <a:endParaRPr lang="en-US" dirty="0"/>
          </a:p>
        </p:txBody>
      </p:sp>
      <p:sp>
        <p:nvSpPr>
          <p:cNvPr id="4" name="Date Placeholder 3"/>
          <p:cNvSpPr>
            <a:spLocks noGrp="1"/>
          </p:cNvSpPr>
          <p:nvPr>
            <p:ph type="dt" sz="half" idx="14"/>
          </p:nvPr>
        </p:nvSpPr>
        <p:spPr/>
        <p:txBody>
          <a:bodyPr/>
          <a:lstStyle/>
          <a:p>
            <a:fld id="{C86AD278-BEA6-4752-8B75-96B41C5284AC}" type="datetime6">
              <a:rPr lang="en-US" smtClean="0"/>
              <a:t>April 20</a:t>
            </a:fld>
            <a:endParaRPr lang="en-US" dirty="0"/>
          </a:p>
        </p:txBody>
      </p:sp>
    </p:spTree>
    <p:extLst>
      <p:ext uri="{BB962C8B-B14F-4D97-AF65-F5344CB8AC3E}">
        <p14:creationId xmlns:p14="http://schemas.microsoft.com/office/powerpoint/2010/main" val="4237310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92162"/>
          </a:xfrm>
        </p:spPr>
        <p:txBody>
          <a:bodyPr>
            <a:noAutofit/>
          </a:bodyPr>
          <a:lstStyle/>
          <a:p>
            <a:r>
              <a:rPr lang="en-US" b="1" dirty="0"/>
              <a:t>Web Search Tools: </a:t>
            </a:r>
            <a:r>
              <a:rPr lang="en-US" b="1" dirty="0" smtClean="0"/>
              <a:t>Meta Search </a:t>
            </a:r>
            <a:r>
              <a:rPr lang="en-US" b="1" dirty="0"/>
              <a:t>Engine</a:t>
            </a:r>
            <a:endParaRPr lang="en-US" dirty="0"/>
          </a:p>
        </p:txBody>
      </p:sp>
      <p:sp>
        <p:nvSpPr>
          <p:cNvPr id="3" name="Content Placeholder 2"/>
          <p:cNvSpPr>
            <a:spLocks noGrp="1"/>
          </p:cNvSpPr>
          <p:nvPr>
            <p:ph sz="quarter" idx="1"/>
          </p:nvPr>
        </p:nvSpPr>
        <p:spPr/>
        <p:txBody>
          <a:bodyPr>
            <a:normAutofit/>
          </a:bodyPr>
          <a:lstStyle/>
          <a:p>
            <a:pPr marL="0" indent="0" algn="just">
              <a:buNone/>
            </a:pPr>
            <a:r>
              <a:rPr lang="en-US" dirty="0" smtClean="0"/>
              <a:t>These search engines are designed to send </a:t>
            </a:r>
            <a:r>
              <a:rPr lang="en-US" dirty="0" err="1" smtClean="0"/>
              <a:t>quaries</a:t>
            </a:r>
            <a:r>
              <a:rPr lang="en-US" dirty="0" smtClean="0"/>
              <a:t> to selected search engines and retrieve results sets from search engines. Finally, after checking duplications from various results sets (retrieved from different search engines), these tools prepare final result set for searchers.</a:t>
            </a:r>
          </a:p>
          <a:p>
            <a:pPr>
              <a:buFont typeface="Wingdings" pitchFamily="2" charset="2"/>
              <a:buChar char="v"/>
            </a:pPr>
            <a:r>
              <a:rPr lang="en-US" dirty="0" smtClean="0"/>
              <a:t>Mamma </a:t>
            </a:r>
          </a:p>
          <a:p>
            <a:pPr>
              <a:buFont typeface="Wingdings" pitchFamily="2" charset="2"/>
              <a:buChar char="v"/>
            </a:pPr>
            <a:r>
              <a:rPr lang="en-US" dirty="0" err="1" smtClean="0"/>
              <a:t>Dogpile</a:t>
            </a:r>
            <a:r>
              <a:rPr lang="en-US" dirty="0" smtClean="0"/>
              <a:t> </a:t>
            </a:r>
          </a:p>
          <a:p>
            <a:pPr>
              <a:buFont typeface="Wingdings" pitchFamily="2" charset="2"/>
              <a:buChar char="v"/>
            </a:pPr>
            <a:r>
              <a:rPr lang="en-US" dirty="0" err="1" smtClean="0"/>
              <a:t>Clusty</a:t>
            </a:r>
            <a:endParaRPr lang="en-US" dirty="0" smtClean="0"/>
          </a:p>
          <a:p>
            <a:pPr>
              <a:buFont typeface="Wingdings" pitchFamily="2" charset="2"/>
              <a:buChar char="v"/>
            </a:pPr>
            <a:r>
              <a:rPr lang="en-US" dirty="0" err="1" smtClean="0"/>
              <a:t>Ixquick</a:t>
            </a:r>
            <a:endParaRPr lang="en-US" dirty="0" smtClean="0"/>
          </a:p>
          <a:p>
            <a:pPr>
              <a:buFont typeface="Wingdings" pitchFamily="2" charset="2"/>
              <a:buChar char="v"/>
            </a:pPr>
            <a:r>
              <a:rPr lang="en-US" dirty="0" err="1" smtClean="0"/>
              <a:t>Metacrawler</a:t>
            </a:r>
            <a:r>
              <a:rPr lang="en-US" dirty="0" smtClean="0"/>
              <a:t> </a:t>
            </a:r>
            <a:endParaRPr lang="en-US" dirty="0"/>
          </a:p>
        </p:txBody>
      </p:sp>
      <p:sp>
        <p:nvSpPr>
          <p:cNvPr id="4" name="Date Placeholder 3"/>
          <p:cNvSpPr>
            <a:spLocks noGrp="1"/>
          </p:cNvSpPr>
          <p:nvPr>
            <p:ph type="dt" sz="half" idx="14"/>
          </p:nvPr>
        </p:nvSpPr>
        <p:spPr/>
        <p:txBody>
          <a:bodyPr/>
          <a:lstStyle/>
          <a:p>
            <a:fld id="{D2627595-B9D8-4ECA-9A7B-DC48F82F61FD}"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581400"/>
            <a:ext cx="4667250" cy="3276600"/>
          </a:xfrm>
          <a:prstGeom prst="rect">
            <a:avLst/>
          </a:prstGeom>
        </p:spPr>
      </p:pic>
    </p:spTree>
    <p:extLst>
      <p:ext uri="{BB962C8B-B14F-4D97-AF65-F5344CB8AC3E}">
        <p14:creationId xmlns:p14="http://schemas.microsoft.com/office/powerpoint/2010/main" val="2220321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3200" b="1" dirty="0"/>
              <a:t>Search Operators</a:t>
            </a:r>
            <a:endParaRPr lang="en-US" sz="3200" dirty="0"/>
          </a:p>
        </p:txBody>
      </p:sp>
      <p:sp>
        <p:nvSpPr>
          <p:cNvPr id="3" name="Content Placeholder 2"/>
          <p:cNvSpPr>
            <a:spLocks noGrp="1"/>
          </p:cNvSpPr>
          <p:nvPr>
            <p:ph sz="quarter" idx="1"/>
          </p:nvPr>
        </p:nvSpPr>
        <p:spPr>
          <a:xfrm>
            <a:off x="457200" y="1143000"/>
            <a:ext cx="7467600" cy="5330952"/>
          </a:xfrm>
        </p:spPr>
        <p:txBody>
          <a:bodyPr/>
          <a:lstStyle/>
          <a:p>
            <a:pPr marL="0" indent="0" algn="just">
              <a:buNone/>
            </a:pPr>
            <a:r>
              <a:rPr lang="en-US" dirty="0"/>
              <a:t>A search process starts with the identification of essential words or concepts relevant to topic(s) </a:t>
            </a:r>
            <a:r>
              <a:rPr lang="en-US" dirty="0" smtClean="0"/>
              <a:t>of search </a:t>
            </a:r>
            <a:r>
              <a:rPr lang="en-US" dirty="0"/>
              <a:t>such as key terms, subject terms, and topic headings. Searchers should also consider </a:t>
            </a:r>
            <a:r>
              <a:rPr lang="en-US" dirty="0" smtClean="0"/>
              <a:t>the words</a:t>
            </a:r>
            <a:r>
              <a:rPr lang="en-US" dirty="0"/>
              <a:t>, terms, and phrases that database compilers, editors, indexers, authors, and other </a:t>
            </a:r>
            <a:r>
              <a:rPr lang="en-US" dirty="0" smtClean="0"/>
              <a:t>subject specialists </a:t>
            </a:r>
            <a:r>
              <a:rPr lang="en-US" dirty="0"/>
              <a:t>are likely to have used when describing the search topic.</a:t>
            </a:r>
          </a:p>
        </p:txBody>
      </p:sp>
      <p:sp>
        <p:nvSpPr>
          <p:cNvPr id="4" name="Date Placeholder 3"/>
          <p:cNvSpPr>
            <a:spLocks noGrp="1"/>
          </p:cNvSpPr>
          <p:nvPr>
            <p:ph type="dt" sz="half" idx="14"/>
          </p:nvPr>
        </p:nvSpPr>
        <p:spPr/>
        <p:txBody>
          <a:bodyPr/>
          <a:lstStyle/>
          <a:p>
            <a:fld id="{7CAD668D-488E-40EA-BDE7-FB5D267E5549}"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886200"/>
            <a:ext cx="4752975" cy="2952750"/>
          </a:xfrm>
          <a:prstGeom prst="rect">
            <a:avLst/>
          </a:prstGeom>
        </p:spPr>
      </p:pic>
    </p:spTree>
    <p:extLst>
      <p:ext uri="{BB962C8B-B14F-4D97-AF65-F5344CB8AC3E}">
        <p14:creationId xmlns:p14="http://schemas.microsoft.com/office/powerpoint/2010/main" val="1193586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b="1" dirty="0"/>
              <a:t>Search </a:t>
            </a:r>
            <a:r>
              <a:rPr lang="en-US" b="1" dirty="0" smtClean="0"/>
              <a:t>Operators: </a:t>
            </a:r>
            <a:r>
              <a:rPr lang="en-US" b="1" dirty="0"/>
              <a:t>Boolean </a:t>
            </a:r>
            <a:r>
              <a:rPr lang="en-US" b="1" dirty="0" smtClean="0"/>
              <a:t>Operators</a:t>
            </a:r>
            <a:endParaRPr lang="en-US" dirty="0"/>
          </a:p>
        </p:txBody>
      </p:sp>
      <p:sp>
        <p:nvSpPr>
          <p:cNvPr id="3" name="Content Placeholder 2"/>
          <p:cNvSpPr>
            <a:spLocks noGrp="1"/>
          </p:cNvSpPr>
          <p:nvPr>
            <p:ph sz="quarter" idx="1"/>
          </p:nvPr>
        </p:nvSpPr>
        <p:spPr>
          <a:xfrm>
            <a:off x="457200" y="1219200"/>
            <a:ext cx="7696200" cy="5254752"/>
          </a:xfrm>
        </p:spPr>
        <p:txBody>
          <a:bodyPr>
            <a:normAutofit/>
          </a:bodyPr>
          <a:lstStyle/>
          <a:p>
            <a:pPr marL="0" indent="0" algn="just">
              <a:buNone/>
            </a:pPr>
            <a:r>
              <a:rPr lang="en-US" sz="2000" dirty="0"/>
              <a:t>These search operators help addition of concepts (AND), separation of concepts (NOT) </a:t>
            </a:r>
            <a:r>
              <a:rPr lang="en-US" sz="2000" dirty="0" smtClean="0"/>
              <a:t>and inclusion </a:t>
            </a:r>
            <a:r>
              <a:rPr lang="en-US" sz="2000" dirty="0"/>
              <a:t>of concepts (OR). On the basis of use of these three operators, Boolean searching may </a:t>
            </a:r>
            <a:r>
              <a:rPr lang="en-US" sz="2000" dirty="0" smtClean="0"/>
              <a:t>be grouped </a:t>
            </a:r>
            <a:r>
              <a:rPr lang="en-US" sz="2000" dirty="0"/>
              <a:t>as – Simple (use of only type of Boolean operator in a single search statement), </a:t>
            </a:r>
            <a:r>
              <a:rPr lang="en-US" sz="2000" dirty="0" smtClean="0"/>
              <a:t>Compound (use </a:t>
            </a:r>
            <a:r>
              <a:rPr lang="en-US" sz="2000" dirty="0"/>
              <a:t>of more than one type of Boolean operators in a single search statement), and Nested (use </a:t>
            </a:r>
            <a:r>
              <a:rPr lang="en-US" sz="2000" dirty="0" smtClean="0"/>
              <a:t>of multiple </a:t>
            </a:r>
            <a:r>
              <a:rPr lang="en-US" sz="2000" dirty="0"/>
              <a:t>parentheses to specify order of processing in a compound Boolean search).</a:t>
            </a:r>
          </a:p>
        </p:txBody>
      </p:sp>
      <p:sp>
        <p:nvSpPr>
          <p:cNvPr id="4" name="Date Placeholder 3"/>
          <p:cNvSpPr>
            <a:spLocks noGrp="1"/>
          </p:cNvSpPr>
          <p:nvPr>
            <p:ph type="dt" sz="half" idx="14"/>
          </p:nvPr>
        </p:nvSpPr>
        <p:spPr/>
        <p:txBody>
          <a:bodyPr/>
          <a:lstStyle/>
          <a:p>
            <a:fld id="{21146CDF-584F-42E2-8FDA-FEC67D0A0CD7}"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76" y="4114800"/>
            <a:ext cx="7919724" cy="2333951"/>
          </a:xfrm>
          <a:prstGeom prst="rect">
            <a:avLst/>
          </a:prstGeom>
        </p:spPr>
      </p:pic>
    </p:spTree>
    <p:extLst>
      <p:ext uri="{BB962C8B-B14F-4D97-AF65-F5344CB8AC3E}">
        <p14:creationId xmlns:p14="http://schemas.microsoft.com/office/powerpoint/2010/main" val="2541447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sz="3600" b="1" dirty="0"/>
              <a:t>Boolean Logic : </a:t>
            </a:r>
            <a:r>
              <a:rPr lang="en-US" sz="3600" b="1" dirty="0" smtClean="0"/>
              <a:t>AND</a:t>
            </a:r>
            <a:endParaRPr lang="en-US" sz="3600" b="1" dirty="0">
              <a:latin typeface="Harrington" pitchFamily="82" charset="0"/>
            </a:endParaRP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90600" y="1676400"/>
            <a:ext cx="6553200" cy="4800600"/>
          </a:xfrm>
        </p:spPr>
      </p:pic>
      <p:sp>
        <p:nvSpPr>
          <p:cNvPr id="4" name="Date Placeholder 3"/>
          <p:cNvSpPr>
            <a:spLocks noGrp="1"/>
          </p:cNvSpPr>
          <p:nvPr>
            <p:ph type="dt" sz="half" idx="14"/>
          </p:nvPr>
        </p:nvSpPr>
        <p:spPr/>
        <p:txBody>
          <a:bodyPr/>
          <a:lstStyle/>
          <a:p>
            <a:fld id="{D58B2052-5C3E-4FF2-8B8B-A684CABE121D}" type="datetime6">
              <a:rPr lang="en-US" smtClean="0"/>
              <a:t>April 20</a:t>
            </a:fld>
            <a:endParaRPr lang="en-US"/>
          </a:p>
        </p:txBody>
      </p:sp>
    </p:spTree>
    <p:extLst>
      <p:ext uri="{BB962C8B-B14F-4D97-AF65-F5344CB8AC3E}">
        <p14:creationId xmlns:p14="http://schemas.microsoft.com/office/powerpoint/2010/main" val="2590113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Basic Operations</a:t>
            </a:r>
            <a:endParaRPr lang="en-US" b="1" dirty="0"/>
          </a:p>
        </p:txBody>
      </p:sp>
      <p:sp>
        <p:nvSpPr>
          <p:cNvPr id="4" name="TextBox 3"/>
          <p:cNvSpPr txBox="1"/>
          <p:nvPr/>
        </p:nvSpPr>
        <p:spPr>
          <a:xfrm>
            <a:off x="533400" y="2971800"/>
            <a:ext cx="1066800" cy="400110"/>
          </a:xfrm>
          <a:prstGeom prst="rect">
            <a:avLst/>
          </a:prstGeom>
          <a:noFill/>
          <a:ln>
            <a:solidFill>
              <a:schemeClr val="tx1"/>
            </a:solidFill>
          </a:ln>
        </p:spPr>
        <p:txBody>
          <a:bodyPr wrap="square" rtlCol="0">
            <a:spAutoFit/>
          </a:bodyPr>
          <a:lstStyle/>
          <a:p>
            <a:r>
              <a:rPr lang="en-US" sz="2000" dirty="0" smtClean="0"/>
              <a:t>INPUT</a:t>
            </a:r>
            <a:endParaRPr lang="en-US" sz="2000" dirty="0"/>
          </a:p>
        </p:txBody>
      </p:sp>
      <p:sp>
        <p:nvSpPr>
          <p:cNvPr id="5" name="TextBox 4"/>
          <p:cNvSpPr txBox="1"/>
          <p:nvPr/>
        </p:nvSpPr>
        <p:spPr>
          <a:xfrm>
            <a:off x="3657600" y="2971800"/>
            <a:ext cx="1828800" cy="369332"/>
          </a:xfrm>
          <a:prstGeom prst="rect">
            <a:avLst/>
          </a:prstGeom>
          <a:noFill/>
          <a:ln>
            <a:solidFill>
              <a:schemeClr val="tx1"/>
            </a:solidFill>
          </a:ln>
        </p:spPr>
        <p:txBody>
          <a:bodyPr wrap="square" rtlCol="0">
            <a:spAutoFit/>
          </a:bodyPr>
          <a:lstStyle/>
          <a:p>
            <a:r>
              <a:rPr lang="en-US" dirty="0" smtClean="0"/>
              <a:t>PROCESSING</a:t>
            </a:r>
            <a:endParaRPr lang="en-US" dirty="0"/>
          </a:p>
        </p:txBody>
      </p:sp>
      <p:sp>
        <p:nvSpPr>
          <p:cNvPr id="7" name="TextBox 6"/>
          <p:cNvSpPr txBox="1"/>
          <p:nvPr/>
        </p:nvSpPr>
        <p:spPr>
          <a:xfrm>
            <a:off x="6934200" y="2971800"/>
            <a:ext cx="1524000" cy="369332"/>
          </a:xfrm>
          <a:prstGeom prst="rect">
            <a:avLst/>
          </a:prstGeom>
          <a:noFill/>
          <a:ln>
            <a:solidFill>
              <a:schemeClr val="tx1"/>
            </a:solidFill>
          </a:ln>
        </p:spPr>
        <p:txBody>
          <a:bodyPr wrap="square" rtlCol="0">
            <a:spAutoFit/>
          </a:bodyPr>
          <a:lstStyle/>
          <a:p>
            <a:r>
              <a:rPr lang="en-US" dirty="0" smtClean="0"/>
              <a:t>OUTPUT</a:t>
            </a:r>
            <a:endParaRPr lang="en-US" dirty="0"/>
          </a:p>
        </p:txBody>
      </p:sp>
      <p:sp>
        <p:nvSpPr>
          <p:cNvPr id="8" name="TextBox 7"/>
          <p:cNvSpPr txBox="1"/>
          <p:nvPr/>
        </p:nvSpPr>
        <p:spPr>
          <a:xfrm>
            <a:off x="3657600" y="4419600"/>
            <a:ext cx="1828800" cy="369332"/>
          </a:xfrm>
          <a:prstGeom prst="rect">
            <a:avLst/>
          </a:prstGeom>
          <a:noFill/>
          <a:ln>
            <a:solidFill>
              <a:schemeClr val="tx1"/>
            </a:solidFill>
          </a:ln>
        </p:spPr>
        <p:txBody>
          <a:bodyPr wrap="square" rtlCol="0">
            <a:spAutoFit/>
          </a:bodyPr>
          <a:lstStyle/>
          <a:p>
            <a:r>
              <a:rPr lang="en-US" dirty="0" smtClean="0"/>
              <a:t>    STORAGE</a:t>
            </a:r>
            <a:endParaRPr lang="en-US" dirty="0"/>
          </a:p>
        </p:txBody>
      </p:sp>
      <p:cxnSp>
        <p:nvCxnSpPr>
          <p:cNvPr id="10" name="Straight Arrow Connector 9"/>
          <p:cNvCxnSpPr>
            <a:stCxn id="4" idx="3"/>
          </p:cNvCxnSpPr>
          <p:nvPr/>
        </p:nvCxnSpPr>
        <p:spPr>
          <a:xfrm flipV="1">
            <a:off x="1600200" y="3156466"/>
            <a:ext cx="2057400" cy="153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7" idx="1"/>
          </p:cNvCxnSpPr>
          <p:nvPr/>
        </p:nvCxnSpPr>
        <p:spPr>
          <a:xfrm>
            <a:off x="5486400" y="3156466"/>
            <a:ext cx="1447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38600" y="3341132"/>
            <a:ext cx="0" cy="1078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029200" y="3341132"/>
            <a:ext cx="0" cy="1078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Date Placeholder 19"/>
          <p:cNvSpPr>
            <a:spLocks noGrp="1"/>
          </p:cNvSpPr>
          <p:nvPr>
            <p:ph type="dt" sz="half" idx="14"/>
          </p:nvPr>
        </p:nvSpPr>
        <p:spPr/>
        <p:txBody>
          <a:bodyPr/>
          <a:lstStyle/>
          <a:p>
            <a:fld id="{C16301A5-DCA0-4756-A301-077893B39677}" type="datetime6">
              <a:rPr lang="en-US" smtClean="0"/>
              <a:t>April 20</a:t>
            </a:fld>
            <a:endParaRPr lang="en-US"/>
          </a:p>
        </p:txBody>
      </p:sp>
    </p:spTree>
    <p:extLst>
      <p:ext uri="{BB962C8B-B14F-4D97-AF65-F5344CB8AC3E}">
        <p14:creationId xmlns:p14="http://schemas.microsoft.com/office/powerpoint/2010/main" val="3730947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sz="3600" b="1" dirty="0"/>
              <a:t>Boolean Logic : </a:t>
            </a:r>
            <a:r>
              <a:rPr lang="en-US" sz="3600" b="1" dirty="0" smtClean="0"/>
              <a:t>OR</a:t>
            </a:r>
            <a:endParaRPr lang="en-US" sz="3200"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6800" y="1676400"/>
            <a:ext cx="6476999" cy="4724399"/>
          </a:xfrm>
        </p:spPr>
      </p:pic>
      <p:sp>
        <p:nvSpPr>
          <p:cNvPr id="4" name="Date Placeholder 3"/>
          <p:cNvSpPr>
            <a:spLocks noGrp="1"/>
          </p:cNvSpPr>
          <p:nvPr>
            <p:ph type="dt" sz="half" idx="14"/>
          </p:nvPr>
        </p:nvSpPr>
        <p:spPr/>
        <p:txBody>
          <a:bodyPr/>
          <a:lstStyle/>
          <a:p>
            <a:fld id="{0F32ED75-9C57-47CC-968D-A7C449DA0426}" type="datetime6">
              <a:rPr lang="en-US" smtClean="0"/>
              <a:t>April 20</a:t>
            </a:fld>
            <a:endParaRPr lang="en-US"/>
          </a:p>
        </p:txBody>
      </p:sp>
    </p:spTree>
    <p:extLst>
      <p:ext uri="{BB962C8B-B14F-4D97-AF65-F5344CB8AC3E}">
        <p14:creationId xmlns:p14="http://schemas.microsoft.com/office/powerpoint/2010/main" val="3957916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sz="3600" b="1" dirty="0"/>
              <a:t>Boolean Logic : </a:t>
            </a:r>
            <a:r>
              <a:rPr lang="en-US" sz="3600" b="1" dirty="0" smtClean="0"/>
              <a:t>NOT</a:t>
            </a:r>
            <a:endParaRPr lang="en-US" sz="3200"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43000" y="1676400"/>
            <a:ext cx="6629400" cy="4800600"/>
          </a:xfrm>
        </p:spPr>
      </p:pic>
      <p:sp>
        <p:nvSpPr>
          <p:cNvPr id="4" name="Date Placeholder 3"/>
          <p:cNvSpPr>
            <a:spLocks noGrp="1"/>
          </p:cNvSpPr>
          <p:nvPr>
            <p:ph type="dt" sz="half" idx="14"/>
          </p:nvPr>
        </p:nvSpPr>
        <p:spPr/>
        <p:txBody>
          <a:bodyPr/>
          <a:lstStyle/>
          <a:p>
            <a:fld id="{693C1DEF-3720-4CFA-9040-B6DE632D683C}" type="datetime6">
              <a:rPr lang="en-US" smtClean="0"/>
              <a:t>April 20</a:t>
            </a:fld>
            <a:endParaRPr lang="en-US"/>
          </a:p>
        </p:txBody>
      </p:sp>
    </p:spTree>
    <p:extLst>
      <p:ext uri="{BB962C8B-B14F-4D97-AF65-F5344CB8AC3E}">
        <p14:creationId xmlns:p14="http://schemas.microsoft.com/office/powerpoint/2010/main" val="1755186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153400" cy="563562"/>
          </a:xfrm>
        </p:spPr>
        <p:txBody>
          <a:bodyPr>
            <a:normAutofit/>
          </a:bodyPr>
          <a:lstStyle/>
          <a:p>
            <a:r>
              <a:rPr lang="en-US" b="1" dirty="0"/>
              <a:t>Search Operators</a:t>
            </a:r>
            <a:r>
              <a:rPr lang="en-US" b="1" dirty="0" smtClean="0"/>
              <a:t>: Truncation Search</a:t>
            </a:r>
            <a:endParaRPr lang="en-US" dirty="0"/>
          </a:p>
        </p:txBody>
      </p:sp>
      <p:sp>
        <p:nvSpPr>
          <p:cNvPr id="3" name="Content Placeholder 2"/>
          <p:cNvSpPr>
            <a:spLocks noGrp="1"/>
          </p:cNvSpPr>
          <p:nvPr>
            <p:ph sz="quarter" idx="1"/>
          </p:nvPr>
        </p:nvSpPr>
        <p:spPr>
          <a:xfrm>
            <a:off x="304800" y="1066800"/>
            <a:ext cx="7848600" cy="5407152"/>
          </a:xfrm>
        </p:spPr>
        <p:txBody>
          <a:bodyPr/>
          <a:lstStyle/>
          <a:p>
            <a:pPr marL="0" indent="0" algn="just">
              <a:buNone/>
            </a:pPr>
            <a:r>
              <a:rPr lang="en-US" dirty="0"/>
              <a:t>These technique supports retrieval of different forms of a term but all with one part in common</a:t>
            </a:r>
            <a:r>
              <a:rPr lang="en-US" dirty="0" smtClean="0"/>
              <a:t>. </a:t>
            </a:r>
            <a:r>
              <a:rPr lang="en-US" dirty="0"/>
              <a:t>There are many truncation symbols that are in use in different </a:t>
            </a:r>
            <a:r>
              <a:rPr lang="en-US" dirty="0" smtClean="0"/>
              <a:t>search engines such </a:t>
            </a:r>
            <a:r>
              <a:rPr lang="en-US" dirty="0"/>
              <a:t>as *, $, % and </a:t>
            </a:r>
            <a:r>
              <a:rPr lang="en-US" dirty="0" smtClean="0"/>
              <a:t>?. </a:t>
            </a:r>
            <a:r>
              <a:rPr lang="en-US" dirty="0"/>
              <a:t>Truncation is of three types – Prefix (left truncation), Infix (middle truncation) and Suffix (</a:t>
            </a:r>
            <a:r>
              <a:rPr lang="en-US" dirty="0" smtClean="0"/>
              <a:t>right truncation</a:t>
            </a:r>
            <a:r>
              <a:rPr lang="en-US" dirty="0"/>
              <a:t>). Examples are –</a:t>
            </a:r>
          </a:p>
        </p:txBody>
      </p:sp>
      <p:sp>
        <p:nvSpPr>
          <p:cNvPr id="4" name="Date Placeholder 3"/>
          <p:cNvSpPr>
            <a:spLocks noGrp="1"/>
          </p:cNvSpPr>
          <p:nvPr>
            <p:ph type="dt" sz="half" idx="14"/>
          </p:nvPr>
        </p:nvSpPr>
        <p:spPr/>
        <p:txBody>
          <a:bodyPr/>
          <a:lstStyle/>
          <a:p>
            <a:fld id="{DE152263-5A03-4840-B627-C0D5320E2F2A}"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82" y="3706091"/>
            <a:ext cx="8221318" cy="86689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82" y="4590967"/>
            <a:ext cx="8221318" cy="1181265"/>
          </a:xfrm>
          <a:prstGeom prst="rect">
            <a:avLst/>
          </a:prstGeom>
        </p:spPr>
      </p:pic>
    </p:spTree>
    <p:extLst>
      <p:ext uri="{BB962C8B-B14F-4D97-AF65-F5344CB8AC3E}">
        <p14:creationId xmlns:p14="http://schemas.microsoft.com/office/powerpoint/2010/main" val="1266465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39762"/>
          </a:xfrm>
        </p:spPr>
        <p:txBody>
          <a:bodyPr/>
          <a:lstStyle/>
          <a:p>
            <a:r>
              <a:rPr lang="en-US" b="1" dirty="0"/>
              <a:t>Search Operators: </a:t>
            </a:r>
            <a:r>
              <a:rPr lang="en-US" b="1" dirty="0" smtClean="0"/>
              <a:t>Proximity Operators</a:t>
            </a:r>
            <a:endParaRPr lang="en-US" dirty="0"/>
          </a:p>
        </p:txBody>
      </p:sp>
      <p:sp>
        <p:nvSpPr>
          <p:cNvPr id="3" name="Content Placeholder 2"/>
          <p:cNvSpPr>
            <a:spLocks noGrp="1"/>
          </p:cNvSpPr>
          <p:nvPr>
            <p:ph sz="quarter" idx="1"/>
          </p:nvPr>
        </p:nvSpPr>
        <p:spPr>
          <a:xfrm>
            <a:off x="228600" y="990600"/>
            <a:ext cx="7924800" cy="5483352"/>
          </a:xfrm>
        </p:spPr>
        <p:txBody>
          <a:bodyPr/>
          <a:lstStyle/>
          <a:p>
            <a:pPr marL="0" indent="0" algn="just">
              <a:buNone/>
            </a:pPr>
            <a:r>
              <a:rPr lang="en-US" dirty="0"/>
              <a:t>These operators help to specify distance between two search terms precisely. A proximity search is </a:t>
            </a:r>
            <a:r>
              <a:rPr lang="en-US" dirty="0" smtClean="0"/>
              <a:t>a search </a:t>
            </a:r>
            <a:r>
              <a:rPr lang="en-US" dirty="0"/>
              <a:t>of two words, which occur near, but not necessarily next to each other</a:t>
            </a:r>
            <a:r>
              <a:rPr lang="en-US" dirty="0" smtClean="0"/>
              <a:t>. In proximity search various operators are </a:t>
            </a:r>
            <a:r>
              <a:rPr lang="en-US" dirty="0"/>
              <a:t>WITH or ADJ </a:t>
            </a:r>
            <a:r>
              <a:rPr lang="en-US" dirty="0" smtClean="0"/>
              <a:t>operator and NEAR operator.</a:t>
            </a:r>
            <a:endParaRPr lang="en-US" dirty="0"/>
          </a:p>
        </p:txBody>
      </p:sp>
      <p:sp>
        <p:nvSpPr>
          <p:cNvPr id="4" name="Date Placeholder 3"/>
          <p:cNvSpPr>
            <a:spLocks noGrp="1"/>
          </p:cNvSpPr>
          <p:nvPr>
            <p:ph type="dt" sz="half" idx="14"/>
          </p:nvPr>
        </p:nvSpPr>
        <p:spPr/>
        <p:txBody>
          <a:bodyPr/>
          <a:lstStyle/>
          <a:p>
            <a:fld id="{2A491AAD-05E1-414B-AB95-2DBB2E61A2D9}"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3352800"/>
            <a:ext cx="8001000" cy="3134162"/>
          </a:xfrm>
          <a:prstGeom prst="rect">
            <a:avLst/>
          </a:prstGeom>
        </p:spPr>
      </p:pic>
    </p:spTree>
    <p:extLst>
      <p:ext uri="{BB962C8B-B14F-4D97-AF65-F5344CB8AC3E}">
        <p14:creationId xmlns:p14="http://schemas.microsoft.com/office/powerpoint/2010/main" val="3868134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Search Operators</a:t>
            </a:r>
            <a:r>
              <a:rPr lang="en-US" b="1" dirty="0" smtClean="0"/>
              <a:t>: Range Search</a:t>
            </a:r>
            <a:endParaRPr lang="en-US" dirty="0"/>
          </a:p>
        </p:txBody>
      </p:sp>
      <p:sp>
        <p:nvSpPr>
          <p:cNvPr id="3" name="Content Placeholder 2"/>
          <p:cNvSpPr>
            <a:spLocks noGrp="1"/>
          </p:cNvSpPr>
          <p:nvPr>
            <p:ph sz="quarter" idx="1"/>
          </p:nvPr>
        </p:nvSpPr>
        <p:spPr>
          <a:xfrm>
            <a:off x="457200" y="1143000"/>
            <a:ext cx="7696200" cy="5330952"/>
          </a:xfrm>
        </p:spPr>
        <p:txBody>
          <a:bodyPr/>
          <a:lstStyle/>
          <a:p>
            <a:pPr marL="0" indent="0">
              <a:buNone/>
            </a:pPr>
            <a:r>
              <a:rPr lang="en-US" dirty="0"/>
              <a:t>It helps in selecting/filtering records within certain data ranges. Users can specify an alpha </a:t>
            </a:r>
            <a:r>
              <a:rPr lang="en-US" dirty="0" smtClean="0"/>
              <a:t>or numeric </a:t>
            </a:r>
            <a:r>
              <a:rPr lang="en-US" dirty="0"/>
              <a:t>range to a search (for instance, to confine search to a particular year or range of years</a:t>
            </a:r>
            <a:r>
              <a:rPr lang="en-US" dirty="0" smtClean="0"/>
              <a:t>). Range </a:t>
            </a:r>
            <a:r>
              <a:rPr lang="en-US" dirty="0"/>
              <a:t>searching is most useful in the Advanced or Expert search modes, where fields can </a:t>
            </a:r>
            <a:r>
              <a:rPr lang="en-US" dirty="0" smtClean="0"/>
              <a:t>be searched </a:t>
            </a:r>
            <a:r>
              <a:rPr lang="en-US" dirty="0"/>
              <a:t>individually.</a:t>
            </a:r>
          </a:p>
        </p:txBody>
      </p:sp>
      <p:sp>
        <p:nvSpPr>
          <p:cNvPr id="4" name="Date Placeholder 3"/>
          <p:cNvSpPr>
            <a:spLocks noGrp="1"/>
          </p:cNvSpPr>
          <p:nvPr>
            <p:ph type="dt" sz="half" idx="14"/>
          </p:nvPr>
        </p:nvSpPr>
        <p:spPr/>
        <p:txBody>
          <a:bodyPr/>
          <a:lstStyle/>
          <a:p>
            <a:fld id="{27D45E1C-CF40-4FE3-ADAD-315B246D4F18}"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505200"/>
            <a:ext cx="6019800" cy="3338945"/>
          </a:xfrm>
          <a:prstGeom prst="rect">
            <a:avLst/>
          </a:prstGeom>
        </p:spPr>
      </p:pic>
    </p:spTree>
    <p:extLst>
      <p:ext uri="{BB962C8B-B14F-4D97-AF65-F5344CB8AC3E}">
        <p14:creationId xmlns:p14="http://schemas.microsoft.com/office/powerpoint/2010/main" val="2170523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b="1" dirty="0"/>
              <a:t>Search Operators</a:t>
            </a:r>
            <a:r>
              <a:rPr lang="en-US" b="1" dirty="0" smtClean="0"/>
              <a:t>: Phase Search </a:t>
            </a:r>
            <a:endParaRPr lang="en-US" dirty="0"/>
          </a:p>
        </p:txBody>
      </p:sp>
      <p:sp>
        <p:nvSpPr>
          <p:cNvPr id="3" name="Content Placeholder 2"/>
          <p:cNvSpPr>
            <a:spLocks noGrp="1"/>
          </p:cNvSpPr>
          <p:nvPr>
            <p:ph sz="quarter" idx="1"/>
          </p:nvPr>
        </p:nvSpPr>
        <p:spPr/>
        <p:txBody>
          <a:bodyPr/>
          <a:lstStyle/>
          <a:p>
            <a:pPr marL="0" indent="0">
              <a:buNone/>
            </a:pPr>
            <a:r>
              <a:rPr lang="en-US" dirty="0"/>
              <a:t>Phrase search is one particular application of proximity searching. For example, the WITH or </a:t>
            </a:r>
            <a:r>
              <a:rPr lang="en-US" dirty="0" smtClean="0"/>
              <a:t>ADJ operator </a:t>
            </a:r>
            <a:r>
              <a:rPr lang="en-US" dirty="0"/>
              <a:t>can accomplish the exact phrase search. The retrieve records, in a phrase search, </a:t>
            </a:r>
            <a:r>
              <a:rPr lang="en-US" dirty="0" smtClean="0"/>
              <a:t>contain the </a:t>
            </a:r>
            <a:r>
              <a:rPr lang="en-US" dirty="0"/>
              <a:t>phrase i.e. the words in the phrase next to each other. Example </a:t>
            </a:r>
            <a:r>
              <a:rPr lang="en-US" dirty="0" smtClean="0"/>
              <a:t>–</a:t>
            </a:r>
          </a:p>
          <a:p>
            <a:pPr marL="0" indent="0">
              <a:buNone/>
            </a:pPr>
            <a:endParaRPr lang="en-US" dirty="0"/>
          </a:p>
          <a:p>
            <a:pPr marL="0" indent="0">
              <a:buNone/>
            </a:pPr>
            <a:r>
              <a:rPr lang="en-US" dirty="0"/>
              <a:t>“FIRE ENGINE”</a:t>
            </a:r>
          </a:p>
          <a:p>
            <a:pPr marL="0" indent="0">
              <a:buNone/>
            </a:pPr>
            <a:r>
              <a:rPr lang="en-US" dirty="0"/>
              <a:t>Retrieve records including FIRE ENGINE. Also searches ENGINE FIRE if word order is varied.</a:t>
            </a:r>
          </a:p>
        </p:txBody>
      </p:sp>
      <p:sp>
        <p:nvSpPr>
          <p:cNvPr id="4" name="Date Placeholder 3"/>
          <p:cNvSpPr>
            <a:spLocks noGrp="1"/>
          </p:cNvSpPr>
          <p:nvPr>
            <p:ph type="dt" sz="half" idx="14"/>
          </p:nvPr>
        </p:nvSpPr>
        <p:spPr/>
        <p:txBody>
          <a:bodyPr/>
          <a:lstStyle/>
          <a:p>
            <a:fld id="{7029B2D0-6CB0-4D99-AFFB-99B047354D2E}" type="datetime6">
              <a:rPr lang="en-US" smtClean="0"/>
              <a:t>April 20</a:t>
            </a:fld>
            <a:endParaRPr lang="en-US"/>
          </a:p>
        </p:txBody>
      </p:sp>
    </p:spTree>
    <p:extLst>
      <p:ext uri="{BB962C8B-B14F-4D97-AF65-F5344CB8AC3E}">
        <p14:creationId xmlns:p14="http://schemas.microsoft.com/office/powerpoint/2010/main" val="1698664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563562"/>
          </a:xfrm>
        </p:spPr>
        <p:txBody>
          <a:bodyPr>
            <a:normAutofit fontScale="90000"/>
          </a:bodyPr>
          <a:lstStyle/>
          <a:p>
            <a:r>
              <a:rPr lang="en-US" sz="3200" b="1" dirty="0">
                <a:solidFill>
                  <a:schemeClr val="accent2">
                    <a:lumMod val="75000"/>
                  </a:schemeClr>
                </a:solidFill>
              </a:rPr>
              <a:t>Simple Information about search</a:t>
            </a:r>
            <a:endParaRPr lang="en-US" b="1" dirty="0">
              <a:solidFill>
                <a:schemeClr val="accent2">
                  <a:lumMod val="75000"/>
                </a:schemeClr>
              </a:solidFill>
            </a:endParaRP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371600"/>
            <a:ext cx="7543800" cy="5105400"/>
          </a:xfrm>
        </p:spPr>
      </p:pic>
      <p:sp>
        <p:nvSpPr>
          <p:cNvPr id="4" name="Date Placeholder 3"/>
          <p:cNvSpPr>
            <a:spLocks noGrp="1"/>
          </p:cNvSpPr>
          <p:nvPr>
            <p:ph type="dt" sz="half" idx="14"/>
          </p:nvPr>
        </p:nvSpPr>
        <p:spPr/>
        <p:txBody>
          <a:bodyPr/>
          <a:lstStyle/>
          <a:p>
            <a:fld id="{72F2B014-AF98-49DA-8F31-8964A8E28AC7}" type="datetime6">
              <a:rPr lang="en-US" smtClean="0"/>
              <a:t>April 20</a:t>
            </a:fld>
            <a:endParaRPr lang="en-US"/>
          </a:p>
        </p:txBody>
      </p:sp>
      <p:sp>
        <p:nvSpPr>
          <p:cNvPr id="8" name="Oval 7"/>
          <p:cNvSpPr/>
          <p:nvPr/>
        </p:nvSpPr>
        <p:spPr>
          <a:xfrm>
            <a:off x="990600" y="1447800"/>
            <a:ext cx="3962400" cy="5732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6280179" y="132609"/>
            <a:ext cx="558031" cy="2731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19800" y="1295400"/>
            <a:ext cx="1447800" cy="369332"/>
          </a:xfrm>
          <a:prstGeom prst="rect">
            <a:avLst/>
          </a:prstGeom>
          <a:noFill/>
        </p:spPr>
        <p:txBody>
          <a:bodyPr wrap="square" rtlCol="0">
            <a:spAutoFit/>
          </a:bodyPr>
          <a:lstStyle/>
          <a:p>
            <a:r>
              <a:rPr lang="en-US" dirty="0" smtClean="0"/>
              <a:t>Search Box</a:t>
            </a:r>
            <a:endParaRPr lang="en-US" dirty="0"/>
          </a:p>
        </p:txBody>
      </p:sp>
      <p:sp>
        <p:nvSpPr>
          <p:cNvPr id="11" name="Rectangle 10"/>
          <p:cNvSpPr/>
          <p:nvPr/>
        </p:nvSpPr>
        <p:spPr>
          <a:xfrm>
            <a:off x="1077192" y="2819400"/>
            <a:ext cx="3723408" cy="3657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5400000">
            <a:off x="6131766" y="3342995"/>
            <a:ext cx="558031" cy="3151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3587" y="4733875"/>
            <a:ext cx="2792741" cy="369332"/>
          </a:xfrm>
          <a:prstGeom prst="rect">
            <a:avLst/>
          </a:prstGeom>
          <a:noFill/>
        </p:spPr>
        <p:txBody>
          <a:bodyPr wrap="square" rtlCol="0">
            <a:spAutoFit/>
          </a:bodyPr>
          <a:lstStyle/>
          <a:p>
            <a:r>
              <a:rPr lang="en-US" dirty="0" smtClean="0"/>
              <a:t>Information Display</a:t>
            </a:r>
            <a:endParaRPr lang="en-US" dirty="0"/>
          </a:p>
        </p:txBody>
      </p:sp>
      <p:sp>
        <p:nvSpPr>
          <p:cNvPr id="15" name="Oval 14"/>
          <p:cNvSpPr/>
          <p:nvPr/>
        </p:nvSpPr>
        <p:spPr>
          <a:xfrm>
            <a:off x="990600" y="2057400"/>
            <a:ext cx="2286000" cy="240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4603309" y="1905000"/>
            <a:ext cx="2254691" cy="5379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64814" y="1981200"/>
            <a:ext cx="1916986" cy="369332"/>
          </a:xfrm>
          <a:prstGeom prst="rect">
            <a:avLst/>
          </a:prstGeom>
          <a:noFill/>
        </p:spPr>
        <p:txBody>
          <a:bodyPr wrap="square" rtlCol="0">
            <a:spAutoFit/>
          </a:bodyPr>
          <a:lstStyle/>
          <a:p>
            <a:r>
              <a:rPr lang="en-US" dirty="0" smtClean="0"/>
              <a:t>Filter Results</a:t>
            </a:r>
            <a:endParaRPr lang="en-US" dirty="0"/>
          </a:p>
        </p:txBody>
      </p:sp>
    </p:spTree>
    <p:extLst>
      <p:ext uri="{BB962C8B-B14F-4D97-AF65-F5344CB8AC3E}">
        <p14:creationId xmlns:p14="http://schemas.microsoft.com/office/powerpoint/2010/main" val="242504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dirty="0" smtClean="0"/>
              <a:t>Recall and Precision </a:t>
            </a:r>
            <a:endParaRPr lang="en-US" sz="3200" b="1" dirty="0"/>
          </a:p>
        </p:txBody>
      </p:sp>
      <p:sp>
        <p:nvSpPr>
          <p:cNvPr id="3" name="Content Placeholder 2"/>
          <p:cNvSpPr>
            <a:spLocks noGrp="1"/>
          </p:cNvSpPr>
          <p:nvPr>
            <p:ph sz="quarter" idx="1"/>
          </p:nvPr>
        </p:nvSpPr>
        <p:spPr>
          <a:xfrm>
            <a:off x="457200" y="1066800"/>
            <a:ext cx="7467600" cy="5407152"/>
          </a:xfrm>
        </p:spPr>
        <p:txBody>
          <a:bodyPr/>
          <a:lstStyle/>
          <a:p>
            <a:pPr algn="just"/>
            <a:r>
              <a:rPr lang="en-US" dirty="0" smtClean="0"/>
              <a:t>In </a:t>
            </a:r>
            <a:r>
              <a:rPr lang="en-US" dirty="0"/>
              <a:t>information </a:t>
            </a:r>
            <a:r>
              <a:rPr lang="en-US" dirty="0" smtClean="0"/>
              <a:t>search, </a:t>
            </a:r>
            <a:r>
              <a:rPr lang="en-US" dirty="0"/>
              <a:t>recall is the fraction of the relevant documents that are successfully retrieved</a:t>
            </a:r>
            <a:r>
              <a:rPr lang="en-US" dirty="0" smtClean="0"/>
              <a:t>.</a:t>
            </a:r>
            <a:endParaRPr lang="en-US" dirty="0"/>
          </a:p>
          <a:p>
            <a:pPr algn="just"/>
            <a:r>
              <a:rPr lang="en-US" dirty="0"/>
              <a:t>In the field of information </a:t>
            </a:r>
            <a:r>
              <a:rPr lang="en-US" dirty="0" smtClean="0"/>
              <a:t>search, </a:t>
            </a:r>
            <a:r>
              <a:rPr lang="en-US" dirty="0"/>
              <a:t>precision is the fraction of retrieved documents that are relevant to the query:</a:t>
            </a:r>
          </a:p>
        </p:txBody>
      </p:sp>
      <p:sp>
        <p:nvSpPr>
          <p:cNvPr id="4" name="Date Placeholder 3"/>
          <p:cNvSpPr>
            <a:spLocks noGrp="1"/>
          </p:cNvSpPr>
          <p:nvPr>
            <p:ph type="dt" sz="half" idx="14"/>
          </p:nvPr>
        </p:nvSpPr>
        <p:spPr/>
        <p:txBody>
          <a:bodyPr/>
          <a:lstStyle/>
          <a:p>
            <a:fld id="{8FB0E47B-193D-41AE-84A4-F7FD91AB76D2}"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352800"/>
            <a:ext cx="4648200" cy="3505200"/>
          </a:xfrm>
          <a:prstGeom prst="rect">
            <a:avLst/>
          </a:prstGeom>
        </p:spPr>
      </p:pic>
    </p:spTree>
    <p:extLst>
      <p:ext uri="{BB962C8B-B14F-4D97-AF65-F5344CB8AC3E}">
        <p14:creationId xmlns:p14="http://schemas.microsoft.com/office/powerpoint/2010/main" val="514616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407AE86D-38CF-4A05-878D-9ECA5C73C7FE}" type="datetime6">
              <a:rPr lang="en-US" smtClean="0"/>
              <a:t>April 20</a:t>
            </a:fld>
            <a:endParaRPr lang="en-US"/>
          </a:p>
        </p:txBody>
      </p:sp>
      <p:sp>
        <p:nvSpPr>
          <p:cNvPr id="9" name="Rectangle 8"/>
          <p:cNvSpPr/>
          <p:nvPr/>
        </p:nvSpPr>
        <p:spPr>
          <a:xfrm>
            <a:off x="311727" y="2438400"/>
            <a:ext cx="8229600" cy="461665"/>
          </a:xfrm>
          <a:prstGeom prst="rect">
            <a:avLst/>
          </a:prstGeom>
        </p:spPr>
        <p:txBody>
          <a:bodyPr wrap="square">
            <a:spAutoFit/>
          </a:bodyPr>
          <a:lstStyle/>
          <a:p>
            <a:r>
              <a:rPr lang="en-US" sz="2400" b="1" dirty="0" err="1"/>
              <a:t>allintitle</a:t>
            </a:r>
            <a:r>
              <a:rPr lang="en-US" sz="2400" b="1" dirty="0"/>
              <a:t>: "Geography of </a:t>
            </a:r>
            <a:r>
              <a:rPr lang="en-US" sz="2400" b="1" dirty="0" err="1"/>
              <a:t>india</a:t>
            </a:r>
            <a:r>
              <a:rPr lang="en-US" sz="2400" b="1" dirty="0"/>
              <a:t>" </a:t>
            </a:r>
            <a:r>
              <a:rPr lang="en-US" sz="2400" b="1" dirty="0" err="1"/>
              <a:t>filetype:pdf</a:t>
            </a:r>
            <a:r>
              <a:rPr lang="en-US" sz="2400" b="1" dirty="0"/>
              <a:t> </a:t>
            </a:r>
            <a:r>
              <a:rPr lang="en-US" sz="2400" b="1" dirty="0" err="1"/>
              <a:t>site:in</a:t>
            </a:r>
            <a:endParaRPr lang="en-US" sz="2400" b="1" dirty="0"/>
          </a:p>
        </p:txBody>
      </p:sp>
      <p:sp>
        <p:nvSpPr>
          <p:cNvPr id="10" name="Right Brace 9"/>
          <p:cNvSpPr/>
          <p:nvPr/>
        </p:nvSpPr>
        <p:spPr>
          <a:xfrm rot="16200000">
            <a:off x="915517" y="1753716"/>
            <a:ext cx="378768" cy="12954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rot="5400000">
            <a:off x="3390899" y="1333499"/>
            <a:ext cx="381000" cy="32004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rot="16200000">
            <a:off x="6096000" y="1447800"/>
            <a:ext cx="304800"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5400000">
            <a:off x="7561734" y="2456334"/>
            <a:ext cx="192732"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990600" y="1916668"/>
            <a:ext cx="304800" cy="369332"/>
          </a:xfrm>
          <a:prstGeom prst="rect">
            <a:avLst/>
          </a:prstGeom>
          <a:noFill/>
        </p:spPr>
        <p:txBody>
          <a:bodyPr wrap="square" rtlCol="0">
            <a:spAutoFit/>
          </a:bodyPr>
          <a:lstStyle/>
          <a:p>
            <a:r>
              <a:rPr lang="en-US" dirty="0"/>
              <a:t>2</a:t>
            </a:r>
          </a:p>
        </p:txBody>
      </p:sp>
      <p:sp>
        <p:nvSpPr>
          <p:cNvPr id="15" name="TextBox 14"/>
          <p:cNvSpPr txBox="1"/>
          <p:nvPr/>
        </p:nvSpPr>
        <p:spPr>
          <a:xfrm>
            <a:off x="3429000" y="3048000"/>
            <a:ext cx="685800" cy="381000"/>
          </a:xfrm>
          <a:prstGeom prst="rect">
            <a:avLst/>
          </a:prstGeom>
          <a:noFill/>
        </p:spPr>
        <p:txBody>
          <a:bodyPr wrap="square" rtlCol="0">
            <a:spAutoFit/>
          </a:bodyPr>
          <a:lstStyle/>
          <a:p>
            <a:r>
              <a:rPr lang="en-US" dirty="0"/>
              <a:t>1</a:t>
            </a:r>
          </a:p>
        </p:txBody>
      </p:sp>
      <p:sp>
        <p:nvSpPr>
          <p:cNvPr id="16" name="TextBox 15"/>
          <p:cNvSpPr txBox="1"/>
          <p:nvPr/>
        </p:nvSpPr>
        <p:spPr>
          <a:xfrm>
            <a:off x="6096000" y="1916668"/>
            <a:ext cx="762000" cy="369332"/>
          </a:xfrm>
          <a:prstGeom prst="rect">
            <a:avLst/>
          </a:prstGeom>
          <a:noFill/>
        </p:spPr>
        <p:txBody>
          <a:bodyPr wrap="square" rtlCol="0">
            <a:spAutoFit/>
          </a:bodyPr>
          <a:lstStyle/>
          <a:p>
            <a:r>
              <a:rPr lang="en-US" dirty="0" smtClean="0"/>
              <a:t>3</a:t>
            </a:r>
            <a:endParaRPr lang="en-US" dirty="0"/>
          </a:p>
        </p:txBody>
      </p:sp>
      <p:sp>
        <p:nvSpPr>
          <p:cNvPr id="17" name="TextBox 16"/>
          <p:cNvSpPr txBox="1"/>
          <p:nvPr/>
        </p:nvSpPr>
        <p:spPr>
          <a:xfrm>
            <a:off x="7543800" y="2983468"/>
            <a:ext cx="685800" cy="369332"/>
          </a:xfrm>
          <a:prstGeom prst="rect">
            <a:avLst/>
          </a:prstGeom>
          <a:noFill/>
        </p:spPr>
        <p:txBody>
          <a:bodyPr wrap="square" rtlCol="0">
            <a:spAutoFit/>
          </a:bodyPr>
          <a:lstStyle/>
          <a:p>
            <a:r>
              <a:rPr lang="en-US" dirty="0" smtClean="0"/>
              <a:t>4</a:t>
            </a:r>
            <a:endParaRPr lang="en-US" dirty="0"/>
          </a:p>
        </p:txBody>
      </p:sp>
      <p:sp>
        <p:nvSpPr>
          <p:cNvPr id="18" name="TextBox 17"/>
          <p:cNvSpPr txBox="1"/>
          <p:nvPr/>
        </p:nvSpPr>
        <p:spPr>
          <a:xfrm>
            <a:off x="387927" y="3352800"/>
            <a:ext cx="7086600" cy="2677656"/>
          </a:xfrm>
          <a:prstGeom prst="rect">
            <a:avLst/>
          </a:prstGeom>
          <a:noFill/>
        </p:spPr>
        <p:txBody>
          <a:bodyPr wrap="square" rtlCol="0">
            <a:spAutoFit/>
          </a:bodyPr>
          <a:lstStyle/>
          <a:p>
            <a:pPr marL="342900" indent="-342900">
              <a:buFont typeface="+mj-lt"/>
              <a:buAutoNum type="arabicPeriod"/>
            </a:pPr>
            <a:endParaRPr lang="en-US" sz="2800" dirty="0" smtClean="0"/>
          </a:p>
          <a:p>
            <a:pPr marL="342900" indent="-342900">
              <a:buFont typeface="+mj-lt"/>
              <a:buAutoNum type="arabicPeriod"/>
            </a:pPr>
            <a:r>
              <a:rPr lang="en-US" sz="2800" dirty="0" smtClean="0"/>
              <a:t>Documents name</a:t>
            </a:r>
          </a:p>
          <a:p>
            <a:pPr marL="342900" indent="-342900">
              <a:buFont typeface="+mj-lt"/>
              <a:buAutoNum type="arabicPeriod"/>
            </a:pPr>
            <a:r>
              <a:rPr lang="en-US" sz="2800" dirty="0" smtClean="0"/>
              <a:t>Searching the title of the documents</a:t>
            </a:r>
          </a:p>
          <a:p>
            <a:r>
              <a:rPr lang="en-US" sz="2800" dirty="0" smtClean="0"/>
              <a:t>3. File type of document (PDF/PPT/Word/HTML)</a:t>
            </a:r>
          </a:p>
          <a:p>
            <a:r>
              <a:rPr lang="en-US" sz="2800" dirty="0" smtClean="0"/>
              <a:t>4. Country wise </a:t>
            </a:r>
            <a:r>
              <a:rPr lang="en-US" sz="2800" dirty="0"/>
              <a:t>d</a:t>
            </a:r>
            <a:r>
              <a:rPr lang="en-US" sz="2800" dirty="0" smtClean="0"/>
              <a:t>ocuments availability.</a:t>
            </a:r>
            <a:endParaRPr lang="en-US" sz="2800" dirty="0"/>
          </a:p>
        </p:txBody>
      </p:sp>
      <p:sp>
        <p:nvSpPr>
          <p:cNvPr id="20" name="Rectangle 19"/>
          <p:cNvSpPr/>
          <p:nvPr/>
        </p:nvSpPr>
        <p:spPr>
          <a:xfrm>
            <a:off x="311727" y="533400"/>
            <a:ext cx="8229600" cy="1077218"/>
          </a:xfrm>
          <a:prstGeom prst="rect">
            <a:avLst/>
          </a:prstGeom>
        </p:spPr>
        <p:txBody>
          <a:bodyPr wrap="square">
            <a:spAutoFit/>
          </a:bodyPr>
          <a:lstStyle/>
          <a:p>
            <a:pPr algn="ctr"/>
            <a:r>
              <a:rPr lang="en-US" sz="3200" b="1" dirty="0">
                <a:solidFill>
                  <a:schemeClr val="accent2">
                    <a:lumMod val="75000"/>
                  </a:schemeClr>
                </a:solidFill>
              </a:rPr>
              <a:t>Google Special Keywords for Searching: From broader to narrower</a:t>
            </a:r>
          </a:p>
        </p:txBody>
      </p:sp>
    </p:spTree>
    <p:extLst>
      <p:ext uri="{BB962C8B-B14F-4D97-AF65-F5344CB8AC3E}">
        <p14:creationId xmlns:p14="http://schemas.microsoft.com/office/powerpoint/2010/main" val="1168501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t>Academic Searching Tools</a:t>
            </a:r>
            <a:endParaRPr lang="en-US" b="1" dirty="0"/>
          </a:p>
        </p:txBody>
      </p:sp>
      <p:sp>
        <p:nvSpPr>
          <p:cNvPr id="3" name="Content Placeholder 2"/>
          <p:cNvSpPr>
            <a:spLocks noGrp="1"/>
          </p:cNvSpPr>
          <p:nvPr>
            <p:ph sz="quarter" idx="1"/>
          </p:nvPr>
        </p:nvSpPr>
        <p:spPr/>
        <p:txBody>
          <a:bodyPr/>
          <a:lstStyle/>
          <a:p>
            <a:r>
              <a:rPr lang="en-US" dirty="0"/>
              <a:t>Google Scholar (</a:t>
            </a:r>
            <a:r>
              <a:rPr lang="en-US" dirty="0">
                <a:hlinkClick r:id="rId2"/>
              </a:rPr>
              <a:t>https://scholar.google.co.in</a:t>
            </a:r>
            <a:r>
              <a:rPr lang="en-US" dirty="0" smtClean="0">
                <a:hlinkClick r:id="rId2"/>
              </a:rPr>
              <a:t>/</a:t>
            </a:r>
            <a:r>
              <a:rPr lang="en-US" dirty="0" smtClean="0"/>
              <a:t>)</a:t>
            </a:r>
          </a:p>
          <a:p>
            <a:r>
              <a:rPr lang="en-US" dirty="0"/>
              <a:t>DOAJ (</a:t>
            </a:r>
            <a:r>
              <a:rPr lang="en-US" dirty="0">
                <a:hlinkClick r:id="rId3"/>
              </a:rPr>
              <a:t>https://doaj.org</a:t>
            </a:r>
            <a:r>
              <a:rPr lang="en-US" dirty="0" smtClean="0">
                <a:hlinkClick r:id="rId3"/>
              </a:rPr>
              <a:t>/</a:t>
            </a:r>
            <a:r>
              <a:rPr lang="en-US" dirty="0" smtClean="0"/>
              <a:t>)</a:t>
            </a:r>
          </a:p>
          <a:p>
            <a:r>
              <a:rPr lang="en-US" dirty="0"/>
              <a:t>BASE (</a:t>
            </a:r>
            <a:r>
              <a:rPr lang="en-US" dirty="0">
                <a:hlinkClick r:id="rId4"/>
              </a:rPr>
              <a:t>https://www.base-search.net</a:t>
            </a:r>
            <a:r>
              <a:rPr lang="en-US" dirty="0" smtClean="0">
                <a:hlinkClick r:id="rId4"/>
              </a:rPr>
              <a:t>/</a:t>
            </a:r>
            <a:r>
              <a:rPr lang="en-US" dirty="0" smtClean="0"/>
              <a:t>)</a:t>
            </a:r>
          </a:p>
          <a:p>
            <a:r>
              <a:rPr lang="en-US" dirty="0" smtClean="0"/>
              <a:t>Academia.edu </a:t>
            </a:r>
            <a:r>
              <a:rPr lang="en-US" dirty="0"/>
              <a:t>(</a:t>
            </a:r>
            <a:r>
              <a:rPr lang="en-US" dirty="0">
                <a:hlinkClick r:id="rId5"/>
              </a:rPr>
              <a:t>https://www.academia.edu</a:t>
            </a:r>
            <a:r>
              <a:rPr lang="en-US" dirty="0" smtClean="0">
                <a:hlinkClick r:id="rId5"/>
              </a:rPr>
              <a:t>/</a:t>
            </a:r>
            <a:r>
              <a:rPr lang="en-US" dirty="0" smtClean="0"/>
              <a:t>)</a:t>
            </a:r>
          </a:p>
          <a:p>
            <a:r>
              <a:rPr lang="en-US" dirty="0"/>
              <a:t>Research Gate (</a:t>
            </a:r>
            <a:r>
              <a:rPr lang="en-US" dirty="0">
                <a:hlinkClick r:id="rId6"/>
              </a:rPr>
              <a:t>https://www.researchgate.net</a:t>
            </a:r>
            <a:r>
              <a:rPr lang="en-US" dirty="0" smtClean="0">
                <a:hlinkClick r:id="rId6"/>
              </a:rPr>
              <a:t>/</a:t>
            </a:r>
            <a:r>
              <a:rPr lang="en-US" dirty="0" smtClean="0"/>
              <a:t>)</a:t>
            </a:r>
          </a:p>
          <a:p>
            <a:r>
              <a:rPr lang="en-US" dirty="0" smtClean="0"/>
              <a:t>Public Library </a:t>
            </a:r>
            <a:r>
              <a:rPr lang="en-US" dirty="0"/>
              <a:t>of Science (</a:t>
            </a:r>
            <a:r>
              <a:rPr lang="en-US" dirty="0">
                <a:hlinkClick r:id="rId7"/>
              </a:rPr>
              <a:t>https://www.plos.org</a:t>
            </a:r>
            <a:r>
              <a:rPr lang="en-US" dirty="0" smtClean="0">
                <a:hlinkClick r:id="rId7"/>
              </a:rPr>
              <a:t>/</a:t>
            </a:r>
            <a:r>
              <a:rPr lang="en-US" dirty="0" smtClean="0"/>
              <a:t>)</a:t>
            </a:r>
          </a:p>
          <a:p>
            <a:r>
              <a:rPr lang="en-US" dirty="0" err="1" smtClean="0"/>
              <a:t>Shodhganga</a:t>
            </a:r>
            <a:r>
              <a:rPr lang="en-US" dirty="0" smtClean="0"/>
              <a:t> </a:t>
            </a:r>
            <a:r>
              <a:rPr lang="en-US" dirty="0"/>
              <a:t>(</a:t>
            </a:r>
            <a:r>
              <a:rPr lang="en-US" dirty="0">
                <a:hlinkClick r:id="rId8"/>
              </a:rPr>
              <a:t>http://shodhganga.inflibnet.ac.in</a:t>
            </a:r>
            <a:r>
              <a:rPr lang="en-US" dirty="0" smtClean="0">
                <a:hlinkClick r:id="rId8"/>
              </a:rPr>
              <a:t>/</a:t>
            </a:r>
            <a:r>
              <a:rPr lang="en-US" dirty="0" smtClean="0"/>
              <a:t>)</a:t>
            </a:r>
          </a:p>
          <a:p>
            <a:r>
              <a:rPr lang="en-US" dirty="0" err="1" smtClean="0"/>
              <a:t>Shodhgangotri</a:t>
            </a:r>
            <a:r>
              <a:rPr lang="en-US" dirty="0" smtClean="0"/>
              <a:t>  </a:t>
            </a:r>
            <a:r>
              <a:rPr lang="en-US" dirty="0"/>
              <a:t>(</a:t>
            </a:r>
            <a:r>
              <a:rPr lang="en-US" dirty="0">
                <a:hlinkClick r:id="rId9"/>
              </a:rPr>
              <a:t>http://shodhgangotri.inflibnet.ac.in</a:t>
            </a:r>
            <a:r>
              <a:rPr lang="en-US" dirty="0" smtClean="0">
                <a:hlinkClick r:id="rId9"/>
              </a:rPr>
              <a:t>/</a:t>
            </a:r>
            <a:r>
              <a:rPr lang="en-US" dirty="0" smtClean="0"/>
              <a:t>)</a:t>
            </a:r>
          </a:p>
          <a:p>
            <a:endParaRPr lang="en-US" dirty="0" smtClean="0"/>
          </a:p>
          <a:p>
            <a:endParaRPr lang="en-US" dirty="0" smtClean="0"/>
          </a:p>
          <a:p>
            <a:pPr marL="0" indent="0">
              <a:buNone/>
            </a:pPr>
            <a:endParaRPr lang="en-US" dirty="0" smtClean="0"/>
          </a:p>
        </p:txBody>
      </p:sp>
      <p:sp>
        <p:nvSpPr>
          <p:cNvPr id="4" name="Date Placeholder 3"/>
          <p:cNvSpPr>
            <a:spLocks noGrp="1"/>
          </p:cNvSpPr>
          <p:nvPr>
            <p:ph type="dt" sz="half" idx="14"/>
          </p:nvPr>
        </p:nvSpPr>
        <p:spPr/>
        <p:txBody>
          <a:bodyPr/>
          <a:lstStyle/>
          <a:p>
            <a:fld id="{07F40F90-4D12-4225-82FE-B6272C4EE4F1}" type="datetime6">
              <a:rPr lang="en-US" smtClean="0"/>
              <a:t>April 20</a:t>
            </a:fld>
            <a:endParaRPr lang="en-US"/>
          </a:p>
        </p:txBody>
      </p:sp>
    </p:spTree>
    <p:extLst>
      <p:ext uri="{BB962C8B-B14F-4D97-AF65-F5344CB8AC3E}">
        <p14:creationId xmlns:p14="http://schemas.microsoft.com/office/powerpoint/2010/main" val="2653728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Five Elements</a:t>
            </a:r>
            <a:endParaRPr lang="en-US" b="1" dirty="0"/>
          </a:p>
        </p:txBody>
      </p:sp>
      <p:sp>
        <p:nvSpPr>
          <p:cNvPr id="4" name="TextBox 3"/>
          <p:cNvSpPr txBox="1"/>
          <p:nvPr/>
        </p:nvSpPr>
        <p:spPr>
          <a:xfrm>
            <a:off x="339436" y="2286000"/>
            <a:ext cx="7772400" cy="3046988"/>
          </a:xfrm>
          <a:prstGeom prst="rect">
            <a:avLst/>
          </a:prstGeom>
          <a:noFill/>
        </p:spPr>
        <p:txBody>
          <a:bodyPr wrap="square" rtlCol="0">
            <a:spAutoFit/>
          </a:bodyPr>
          <a:lstStyle/>
          <a:p>
            <a:pPr marL="400050" indent="-400050">
              <a:buFont typeface="+mj-lt"/>
              <a:buAutoNum type="romanLcPeriod"/>
            </a:pPr>
            <a:r>
              <a:rPr lang="en-US" sz="2400" dirty="0" smtClean="0">
                <a:solidFill>
                  <a:schemeClr val="accent1">
                    <a:lumMod val="75000"/>
                  </a:schemeClr>
                </a:solidFill>
              </a:rPr>
              <a:t>Hardware</a:t>
            </a:r>
          </a:p>
          <a:p>
            <a:pPr marL="400050" indent="-400050">
              <a:buFont typeface="+mj-lt"/>
              <a:buAutoNum type="romanLcPeriod"/>
            </a:pPr>
            <a:r>
              <a:rPr lang="en-US" sz="2400" dirty="0" smtClean="0">
                <a:solidFill>
                  <a:schemeClr val="accent1">
                    <a:lumMod val="75000"/>
                  </a:schemeClr>
                </a:solidFill>
              </a:rPr>
              <a:t>Software</a:t>
            </a:r>
          </a:p>
          <a:p>
            <a:pPr marL="1371600" lvl="2" indent="-457200">
              <a:buFont typeface="+mj-lt"/>
              <a:buAutoNum type="alphaLcParenR"/>
            </a:pPr>
            <a:r>
              <a:rPr lang="en-US" sz="2400" dirty="0" smtClean="0">
                <a:solidFill>
                  <a:schemeClr val="accent1">
                    <a:lumMod val="75000"/>
                  </a:schemeClr>
                </a:solidFill>
              </a:rPr>
              <a:t>System Software i.e. mainly operating system.</a:t>
            </a:r>
          </a:p>
          <a:p>
            <a:pPr marL="1371600" lvl="2" indent="-457200">
              <a:buFont typeface="+mj-lt"/>
              <a:buAutoNum type="alphaLcParenR"/>
            </a:pPr>
            <a:r>
              <a:rPr lang="en-US" sz="2400" dirty="0" smtClean="0">
                <a:solidFill>
                  <a:schemeClr val="accent1">
                    <a:lumMod val="75000"/>
                  </a:schemeClr>
                </a:solidFill>
              </a:rPr>
              <a:t>Application Software</a:t>
            </a:r>
          </a:p>
          <a:p>
            <a:pPr marL="400050" indent="-400050">
              <a:buFont typeface="+mj-lt"/>
              <a:buAutoNum type="romanLcPeriod"/>
            </a:pPr>
            <a:r>
              <a:rPr lang="en-US" sz="2400" dirty="0" err="1" smtClean="0">
                <a:solidFill>
                  <a:schemeClr val="accent1">
                    <a:lumMod val="75000"/>
                  </a:schemeClr>
                </a:solidFill>
              </a:rPr>
              <a:t>Humanware</a:t>
            </a:r>
            <a:endParaRPr lang="en-US" sz="2400" dirty="0" smtClean="0">
              <a:solidFill>
                <a:schemeClr val="accent1">
                  <a:lumMod val="75000"/>
                </a:schemeClr>
              </a:solidFill>
            </a:endParaRPr>
          </a:p>
          <a:p>
            <a:pPr marL="400050" indent="-400050">
              <a:buFont typeface="+mj-lt"/>
              <a:buAutoNum type="romanLcPeriod"/>
            </a:pPr>
            <a:r>
              <a:rPr lang="en-US" sz="2400" dirty="0" smtClean="0">
                <a:solidFill>
                  <a:schemeClr val="accent1">
                    <a:lumMod val="75000"/>
                  </a:schemeClr>
                </a:solidFill>
              </a:rPr>
              <a:t>Data</a:t>
            </a:r>
          </a:p>
          <a:p>
            <a:pPr marL="400050" indent="-400050">
              <a:buFont typeface="+mj-lt"/>
              <a:buAutoNum type="romanLcPeriod"/>
            </a:pPr>
            <a:r>
              <a:rPr lang="en-US" sz="2400" dirty="0" smtClean="0">
                <a:solidFill>
                  <a:schemeClr val="accent1">
                    <a:lumMod val="75000"/>
                  </a:schemeClr>
                </a:solidFill>
              </a:rPr>
              <a:t>Procedure</a:t>
            </a:r>
            <a:endParaRPr lang="en-US" sz="2400" dirty="0">
              <a:solidFill>
                <a:schemeClr val="accent1">
                  <a:lumMod val="75000"/>
                </a:schemeClr>
              </a:solidFill>
            </a:endParaRPr>
          </a:p>
        </p:txBody>
      </p:sp>
      <p:sp>
        <p:nvSpPr>
          <p:cNvPr id="5" name="Date Placeholder 4"/>
          <p:cNvSpPr>
            <a:spLocks noGrp="1"/>
          </p:cNvSpPr>
          <p:nvPr>
            <p:ph type="dt" sz="half" idx="10"/>
          </p:nvPr>
        </p:nvSpPr>
        <p:spPr/>
        <p:txBody>
          <a:bodyPr/>
          <a:lstStyle/>
          <a:p>
            <a:fld id="{AF4AA2A5-63CD-4C9F-90ED-F3C830998BEB}" type="datetime6">
              <a:rPr lang="en-US" smtClean="0"/>
              <a:t>April 20</a:t>
            </a:fld>
            <a:endParaRPr lang="en-US"/>
          </a:p>
        </p:txBody>
      </p:sp>
    </p:spTree>
    <p:extLst>
      <p:ext uri="{BB962C8B-B14F-4D97-AF65-F5344CB8AC3E}">
        <p14:creationId xmlns:p14="http://schemas.microsoft.com/office/powerpoint/2010/main" val="3114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dirty="0" smtClean="0"/>
              <a:t>E-Books</a:t>
            </a:r>
            <a:endParaRPr lang="en-US" sz="3200" b="1" dirty="0"/>
          </a:p>
        </p:txBody>
      </p:sp>
      <p:sp>
        <p:nvSpPr>
          <p:cNvPr id="3" name="Content Placeholder 2"/>
          <p:cNvSpPr>
            <a:spLocks noGrp="1"/>
          </p:cNvSpPr>
          <p:nvPr>
            <p:ph sz="quarter" idx="1"/>
          </p:nvPr>
        </p:nvSpPr>
        <p:spPr/>
        <p:txBody>
          <a:bodyPr/>
          <a:lstStyle/>
          <a:p>
            <a:r>
              <a:rPr lang="en-US" dirty="0"/>
              <a:t>NDLI (</a:t>
            </a:r>
            <a:r>
              <a:rPr lang="en-US" dirty="0">
                <a:hlinkClick r:id="rId2"/>
              </a:rPr>
              <a:t>https://ndl.iitkgp.ac.in/</a:t>
            </a:r>
            <a:r>
              <a:rPr lang="en-US" dirty="0"/>
              <a:t>)</a:t>
            </a:r>
          </a:p>
          <a:p>
            <a:r>
              <a:rPr lang="en-US" dirty="0"/>
              <a:t>DOAB (</a:t>
            </a:r>
            <a:r>
              <a:rPr lang="en-US" dirty="0">
                <a:hlinkClick r:id="rId3"/>
              </a:rPr>
              <a:t>https://www.doabooks.org/</a:t>
            </a:r>
            <a:r>
              <a:rPr lang="en-US" dirty="0"/>
              <a:t>)</a:t>
            </a:r>
          </a:p>
          <a:p>
            <a:r>
              <a:rPr lang="en-US" dirty="0"/>
              <a:t>Google books (</a:t>
            </a:r>
            <a:r>
              <a:rPr lang="en-US" dirty="0">
                <a:hlinkClick r:id="rId4"/>
              </a:rPr>
              <a:t>https://books.google.co.in</a:t>
            </a:r>
            <a:r>
              <a:rPr lang="en-US" dirty="0" smtClean="0">
                <a:hlinkClick r:id="rId4"/>
              </a:rPr>
              <a:t>/</a:t>
            </a:r>
            <a:r>
              <a:rPr lang="en-US" dirty="0" smtClean="0"/>
              <a:t>)</a:t>
            </a:r>
          </a:p>
          <a:p>
            <a:r>
              <a:rPr lang="en-US" dirty="0" err="1"/>
              <a:t>OpenLibrary</a:t>
            </a:r>
            <a:r>
              <a:rPr lang="en-US" dirty="0"/>
              <a:t> (</a:t>
            </a:r>
            <a:r>
              <a:rPr lang="en-US" dirty="0">
                <a:hlinkClick r:id="rId5"/>
              </a:rPr>
              <a:t>https://openlibrary.org/</a:t>
            </a:r>
            <a:r>
              <a:rPr lang="en-US" dirty="0"/>
              <a:t>)</a:t>
            </a:r>
          </a:p>
          <a:p>
            <a:r>
              <a:rPr lang="en-US" dirty="0" smtClean="0"/>
              <a:t>Dept. of </a:t>
            </a:r>
            <a:r>
              <a:rPr lang="en-US" dirty="0"/>
              <a:t>School Education, WB (</a:t>
            </a:r>
            <a:r>
              <a:rPr lang="en-US" dirty="0">
                <a:hlinkClick r:id="rId6"/>
              </a:rPr>
              <a:t>http://</a:t>
            </a:r>
            <a:r>
              <a:rPr lang="en-US" dirty="0" smtClean="0">
                <a:hlinkClick r:id="rId6"/>
              </a:rPr>
              <a:t>www.wbsed.gov.in/wbsed/default.html</a:t>
            </a:r>
            <a:r>
              <a:rPr lang="en-US" dirty="0" smtClean="0"/>
              <a:t>)</a:t>
            </a:r>
          </a:p>
          <a:p>
            <a:r>
              <a:rPr lang="en-US" dirty="0"/>
              <a:t>Project Gutenberg (</a:t>
            </a:r>
            <a:r>
              <a:rPr lang="en-US" dirty="0">
                <a:hlinkClick r:id="rId7"/>
              </a:rPr>
              <a:t>https://www.gutenberg.org</a:t>
            </a:r>
            <a:r>
              <a:rPr lang="en-US" dirty="0" smtClean="0">
                <a:hlinkClick r:id="rId7"/>
              </a:rPr>
              <a:t>/</a:t>
            </a:r>
            <a:r>
              <a:rPr lang="en-US" dirty="0" smtClean="0"/>
              <a:t>)</a:t>
            </a:r>
          </a:p>
          <a:p>
            <a:r>
              <a:rPr lang="en-US" dirty="0"/>
              <a:t>NCERT (</a:t>
            </a:r>
            <a:r>
              <a:rPr lang="en-US" dirty="0">
                <a:hlinkClick r:id="rId8"/>
              </a:rPr>
              <a:t>http://</a:t>
            </a:r>
            <a:r>
              <a:rPr lang="en-US" dirty="0" smtClean="0">
                <a:hlinkClick r:id="rId8"/>
              </a:rPr>
              <a:t>www.ncert.nic.in/index.html</a:t>
            </a:r>
            <a:r>
              <a:rPr lang="en-US" dirty="0" smtClean="0"/>
              <a:t>)</a:t>
            </a:r>
            <a:endParaRPr lang="en-US" dirty="0"/>
          </a:p>
          <a:p>
            <a:r>
              <a:rPr lang="en-US" dirty="0" err="1" smtClean="0"/>
              <a:t>eBasta</a:t>
            </a:r>
            <a:r>
              <a:rPr lang="en-US" dirty="0" smtClean="0"/>
              <a:t> </a:t>
            </a:r>
            <a:r>
              <a:rPr lang="en-US" dirty="0"/>
              <a:t>(</a:t>
            </a:r>
            <a:r>
              <a:rPr lang="en-US" dirty="0">
                <a:hlinkClick r:id="rId9"/>
              </a:rPr>
              <a:t>https://</a:t>
            </a:r>
            <a:r>
              <a:rPr lang="en-US" dirty="0" smtClean="0">
                <a:hlinkClick r:id="rId9"/>
              </a:rPr>
              <a:t>www.ebasta.in</a:t>
            </a:r>
            <a:r>
              <a:rPr lang="en-US" dirty="0" smtClean="0"/>
              <a:t>)</a:t>
            </a:r>
          </a:p>
          <a:p>
            <a:r>
              <a:rPr lang="en-US" dirty="0"/>
              <a:t>Internet Archive (</a:t>
            </a:r>
            <a:r>
              <a:rPr lang="en-US" dirty="0">
                <a:hlinkClick r:id="rId10"/>
              </a:rPr>
              <a:t>https://archive.org</a:t>
            </a:r>
            <a:r>
              <a:rPr lang="en-US" dirty="0" smtClean="0">
                <a:hlinkClick r:id="rId10"/>
              </a:rPr>
              <a:t>/</a:t>
            </a:r>
            <a:r>
              <a:rPr lang="en-US" dirty="0" smtClean="0"/>
              <a:t>)</a:t>
            </a:r>
          </a:p>
          <a:p>
            <a:endParaRPr lang="en-US" dirty="0" smtClean="0"/>
          </a:p>
          <a:p>
            <a:pPr marL="0" indent="0">
              <a:buNone/>
            </a:pPr>
            <a:endParaRPr lang="en-US" dirty="0" smtClean="0"/>
          </a:p>
          <a:p>
            <a:endParaRPr lang="en-US" dirty="0"/>
          </a:p>
        </p:txBody>
      </p:sp>
      <p:sp>
        <p:nvSpPr>
          <p:cNvPr id="4" name="Date Placeholder 3"/>
          <p:cNvSpPr>
            <a:spLocks noGrp="1"/>
          </p:cNvSpPr>
          <p:nvPr>
            <p:ph type="dt" sz="half" idx="14"/>
          </p:nvPr>
        </p:nvSpPr>
        <p:spPr/>
        <p:txBody>
          <a:bodyPr/>
          <a:lstStyle/>
          <a:p>
            <a:fld id="{7D39AF1B-255A-4D85-92BA-25C6DDCAE42F}" type="datetime6">
              <a:rPr lang="en-US" smtClean="0"/>
              <a:t>April 20</a:t>
            </a:fld>
            <a:endParaRPr lang="en-US"/>
          </a:p>
        </p:txBody>
      </p:sp>
    </p:spTree>
    <p:extLst>
      <p:ext uri="{BB962C8B-B14F-4D97-AF65-F5344CB8AC3E}">
        <p14:creationId xmlns:p14="http://schemas.microsoft.com/office/powerpoint/2010/main" val="1098063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Date Placeholder 3"/>
          <p:cNvSpPr>
            <a:spLocks noGrp="1"/>
          </p:cNvSpPr>
          <p:nvPr>
            <p:ph type="dt" sz="half" idx="14"/>
          </p:nvPr>
        </p:nvSpPr>
        <p:spPr/>
        <p:txBody>
          <a:bodyPr/>
          <a:lstStyle/>
          <a:p>
            <a:fld id="{394B4A52-E7F3-4E3C-843B-C2462C03B7F7}"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 y="0"/>
            <a:ext cx="9127671" cy="6858000"/>
          </a:xfrm>
          <a:prstGeom prst="rect">
            <a:avLst/>
          </a:prstGeom>
        </p:spPr>
      </p:pic>
    </p:spTree>
    <p:extLst>
      <p:ext uri="{BB962C8B-B14F-4D97-AF65-F5344CB8AC3E}">
        <p14:creationId xmlns:p14="http://schemas.microsoft.com/office/powerpoint/2010/main" val="22966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sz="3600" b="1" dirty="0" smtClean="0"/>
              <a:t>Internet: Overview</a:t>
            </a:r>
            <a:endParaRPr lang="en-US" sz="3600" b="1" dirty="0"/>
          </a:p>
        </p:txBody>
      </p:sp>
      <p:sp>
        <p:nvSpPr>
          <p:cNvPr id="3" name="Content Placeholder 2"/>
          <p:cNvSpPr>
            <a:spLocks noGrp="1"/>
          </p:cNvSpPr>
          <p:nvPr>
            <p:ph sz="quarter" idx="1"/>
          </p:nvPr>
        </p:nvSpPr>
        <p:spPr>
          <a:xfrm>
            <a:off x="457200" y="1143000"/>
            <a:ext cx="7467600" cy="5330952"/>
          </a:xfrm>
        </p:spPr>
        <p:txBody>
          <a:bodyPr>
            <a:normAutofit lnSpcReduction="10000"/>
          </a:bodyPr>
          <a:lstStyle/>
          <a:p>
            <a:pPr algn="just">
              <a:buFont typeface="Wingdings" pitchFamily="2" charset="2"/>
              <a:buChar char="Ø"/>
            </a:pPr>
            <a:r>
              <a:rPr lang="en-US" sz="2000" dirty="0"/>
              <a:t>The </a:t>
            </a:r>
            <a:r>
              <a:rPr lang="en-US" sz="2000" b="1" dirty="0"/>
              <a:t>history of the Internet</a:t>
            </a:r>
            <a:r>
              <a:rPr lang="en-US" sz="2000" dirty="0"/>
              <a:t> begins with the development of electronic computers in the 1950s. Initial concepts of wide area </a:t>
            </a:r>
            <a:r>
              <a:rPr lang="en-US" sz="2000" dirty="0" smtClean="0"/>
              <a:t>networking originated </a:t>
            </a:r>
            <a:r>
              <a:rPr lang="en-US" sz="2000" dirty="0"/>
              <a:t>in several computer science laboratories in the United States, United Kingdom, and France</a:t>
            </a:r>
            <a:r>
              <a:rPr lang="en-US" sz="2000" dirty="0" smtClean="0"/>
              <a:t>. </a:t>
            </a:r>
          </a:p>
          <a:p>
            <a:pPr algn="just">
              <a:buFont typeface="Wingdings" pitchFamily="2" charset="2"/>
              <a:buChar char="Ø"/>
            </a:pPr>
            <a:r>
              <a:rPr lang="en-US" sz="2000" dirty="0"/>
              <a:t>Commercial Internet service providers (ISPs) began to emerge in the very late 1980s</a:t>
            </a:r>
            <a:r>
              <a:rPr lang="en-US" sz="2000" dirty="0" smtClean="0"/>
              <a:t>.</a:t>
            </a:r>
          </a:p>
          <a:p>
            <a:pPr algn="just">
              <a:buFont typeface="Wingdings" pitchFamily="2" charset="2"/>
              <a:buChar char="Ø"/>
            </a:pPr>
            <a:r>
              <a:rPr lang="en-US" sz="2000" dirty="0" smtClean="0"/>
              <a:t>In the 1980s, British </a:t>
            </a:r>
            <a:r>
              <a:rPr lang="en-US" sz="2000" dirty="0"/>
              <a:t>computer scientist Tim Berners-Lee resulted in the World Wide Web, linking hypertext documents into an information system, accessible from any node on the </a:t>
            </a:r>
            <a:r>
              <a:rPr lang="en-US" sz="2000" dirty="0" smtClean="0"/>
              <a:t>network.</a:t>
            </a:r>
          </a:p>
          <a:p>
            <a:pPr algn="just">
              <a:buFont typeface="Wingdings" pitchFamily="2" charset="2"/>
              <a:buChar char="Ø"/>
            </a:pPr>
            <a:r>
              <a:rPr lang="en-US" sz="2000" dirty="0"/>
              <a:t>A Web 2.0 website may allow users to interact and collaborate with each other in a social media dialogue as creators of user-generated content in a virtual community, in contrast to the first generation of Web 1.0-era websites where people were limited to the passive viewing of content.</a:t>
            </a:r>
            <a:endParaRPr lang="en-US" sz="2000" dirty="0" smtClean="0"/>
          </a:p>
          <a:p>
            <a:pPr marL="0" indent="0">
              <a:buNone/>
            </a:pPr>
            <a:endParaRPr lang="en-US" dirty="0"/>
          </a:p>
        </p:txBody>
      </p:sp>
      <p:sp>
        <p:nvSpPr>
          <p:cNvPr id="4" name="Date Placeholder 3"/>
          <p:cNvSpPr>
            <a:spLocks noGrp="1"/>
          </p:cNvSpPr>
          <p:nvPr>
            <p:ph type="dt" sz="half" idx="14"/>
          </p:nvPr>
        </p:nvSpPr>
        <p:spPr/>
        <p:txBody>
          <a:bodyPr/>
          <a:lstStyle/>
          <a:p>
            <a:fld id="{A03D67CC-C4C7-4ABE-8AD2-5DC2FC6A8575}" type="datetime6">
              <a:rPr lang="en-US" smtClean="0"/>
              <a:t>April 20</a:t>
            </a:fld>
            <a:endParaRPr lang="en-US"/>
          </a:p>
        </p:txBody>
      </p:sp>
    </p:spTree>
    <p:extLst>
      <p:ext uri="{BB962C8B-B14F-4D97-AF65-F5344CB8AC3E}">
        <p14:creationId xmlns:p14="http://schemas.microsoft.com/office/powerpoint/2010/main" val="4106319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914400"/>
          </a:xfrm>
        </p:spPr>
        <p:txBody>
          <a:bodyPr>
            <a:noAutofit/>
          </a:bodyPr>
          <a:lstStyle/>
          <a:p>
            <a:r>
              <a:rPr lang="en-US" sz="3600" b="1" dirty="0" smtClean="0"/>
              <a:t>WWW: Concept</a:t>
            </a:r>
            <a:endParaRPr lang="en-US" sz="3600" b="1" dirty="0"/>
          </a:p>
        </p:txBody>
      </p:sp>
      <p:sp>
        <p:nvSpPr>
          <p:cNvPr id="3" name="Content Placeholder 2"/>
          <p:cNvSpPr>
            <a:spLocks noGrp="1"/>
          </p:cNvSpPr>
          <p:nvPr>
            <p:ph sz="quarter" idx="1"/>
          </p:nvPr>
        </p:nvSpPr>
        <p:spPr>
          <a:xfrm>
            <a:off x="457200" y="1066800"/>
            <a:ext cx="7467600" cy="5407152"/>
          </a:xfrm>
        </p:spPr>
        <p:txBody>
          <a:bodyPr/>
          <a:lstStyle/>
          <a:p>
            <a:pPr algn="just"/>
            <a:r>
              <a:rPr lang="en-US" dirty="0"/>
              <a:t>The </a:t>
            </a:r>
            <a:r>
              <a:rPr lang="en-US" b="1" dirty="0"/>
              <a:t>World Wide Web</a:t>
            </a:r>
            <a:r>
              <a:rPr lang="en-US" dirty="0"/>
              <a:t> (</a:t>
            </a:r>
            <a:r>
              <a:rPr lang="en-US" b="1" dirty="0"/>
              <a:t>WWW</a:t>
            </a:r>
            <a:r>
              <a:rPr lang="en-US" dirty="0"/>
              <a:t>), also called </a:t>
            </a:r>
            <a:r>
              <a:rPr lang="en-US" b="1" dirty="0"/>
              <a:t>the Web</a:t>
            </a:r>
            <a:r>
              <a:rPr lang="en-US" dirty="0"/>
              <a:t>, is an information space where documents and other web resources are identified by Uniform Resource Locators (URLs), interlinked by hypertext links, and accessible via the Internet.</a:t>
            </a:r>
            <a:r>
              <a:rPr lang="en-US" baseline="30000" dirty="0"/>
              <a:t>[1]</a:t>
            </a:r>
            <a:r>
              <a:rPr lang="en-US" dirty="0"/>
              <a:t> English scientist Tim Berners-Lee invented the World Wide Web in 1989.</a:t>
            </a:r>
          </a:p>
        </p:txBody>
      </p:sp>
      <p:sp>
        <p:nvSpPr>
          <p:cNvPr id="4" name="Date Placeholder 3"/>
          <p:cNvSpPr>
            <a:spLocks noGrp="1"/>
          </p:cNvSpPr>
          <p:nvPr>
            <p:ph type="dt" sz="half" idx="14"/>
          </p:nvPr>
        </p:nvSpPr>
        <p:spPr/>
        <p:txBody>
          <a:bodyPr/>
          <a:lstStyle/>
          <a:p>
            <a:fld id="{6132645E-9A02-4AEC-8022-BA78F0F1F549}" type="datetime6">
              <a:rPr lang="en-US" smtClean="0"/>
              <a:t>April 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657600"/>
            <a:ext cx="5715000" cy="3200400"/>
          </a:xfrm>
          <a:prstGeom prst="rect">
            <a:avLst/>
          </a:prstGeom>
        </p:spPr>
      </p:pic>
    </p:spTree>
    <p:extLst>
      <p:ext uri="{BB962C8B-B14F-4D97-AF65-F5344CB8AC3E}">
        <p14:creationId xmlns:p14="http://schemas.microsoft.com/office/powerpoint/2010/main" val="324808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1440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sz="3600" b="1" dirty="0" smtClean="0"/>
              <a:t>Internet: Powered by (Any)</a:t>
            </a:r>
            <a:r>
              <a:rPr lang="en-US" sz="3600" baseline="30000" dirty="0" smtClean="0"/>
              <a:t>6</a:t>
            </a:r>
            <a:r>
              <a:rPr lang="en-US" dirty="0"/>
              <a:t/>
            </a:r>
            <a:br>
              <a:rPr lang="en-US" dirty="0"/>
            </a:br>
            <a:endParaRPr lang="en-US" b="1" dirty="0"/>
          </a:p>
        </p:txBody>
      </p:sp>
      <p:sp>
        <p:nvSpPr>
          <p:cNvPr id="4" name="Date Placeholder 3"/>
          <p:cNvSpPr>
            <a:spLocks noGrp="1"/>
          </p:cNvSpPr>
          <p:nvPr>
            <p:ph type="dt" sz="half" idx="14"/>
          </p:nvPr>
        </p:nvSpPr>
        <p:spPr/>
        <p:txBody>
          <a:bodyPr/>
          <a:lstStyle/>
          <a:p>
            <a:fld id="{A345090C-2750-4DB9-BA93-D2368AA800C3}" type="datetime6">
              <a:rPr lang="en-US" smtClean="0"/>
              <a:t>April 20</a:t>
            </a:fld>
            <a:endParaRPr lang="en-US"/>
          </a:p>
        </p:txBody>
      </p:sp>
      <p:sp>
        <p:nvSpPr>
          <p:cNvPr id="7" name="TextBox 6"/>
          <p:cNvSpPr txBox="1"/>
          <p:nvPr/>
        </p:nvSpPr>
        <p:spPr>
          <a:xfrm>
            <a:off x="2500745" y="3333690"/>
            <a:ext cx="4419600" cy="400110"/>
          </a:xfrm>
          <a:prstGeom prst="rect">
            <a:avLst/>
          </a:prstGeom>
          <a:solidFill>
            <a:schemeClr val="accent1">
              <a:lumMod val="60000"/>
              <a:lumOff val="40000"/>
            </a:schemeClr>
          </a:solidFill>
          <a:ln>
            <a:solidFill>
              <a:schemeClr val="tx1">
                <a:lumMod val="85000"/>
                <a:lumOff val="15000"/>
              </a:schemeClr>
            </a:solidFill>
          </a:ln>
        </p:spPr>
        <p:txBody>
          <a:bodyPr wrap="square" rtlCol="0">
            <a:spAutoFit/>
          </a:bodyPr>
          <a:lstStyle/>
          <a:p>
            <a:pPr algn="ctr"/>
            <a:r>
              <a:rPr lang="en-US" sz="2000" b="1" dirty="0" smtClean="0"/>
              <a:t>INTERNET</a:t>
            </a:r>
            <a:endParaRPr lang="en-US" sz="2000" b="1" dirty="0"/>
          </a:p>
        </p:txBody>
      </p:sp>
      <p:sp>
        <p:nvSpPr>
          <p:cNvPr id="8" name="TextBox 7"/>
          <p:cNvSpPr txBox="1"/>
          <p:nvPr/>
        </p:nvSpPr>
        <p:spPr>
          <a:xfrm>
            <a:off x="685800" y="2133600"/>
            <a:ext cx="2057400" cy="369332"/>
          </a:xfrm>
          <a:prstGeom prst="rect">
            <a:avLst/>
          </a:prstGeom>
          <a:solidFill>
            <a:schemeClr val="accent1">
              <a:lumMod val="60000"/>
              <a:lumOff val="40000"/>
            </a:schemeClr>
          </a:solidFill>
        </p:spPr>
        <p:txBody>
          <a:bodyPr wrap="square" rtlCol="0">
            <a:spAutoFit/>
          </a:bodyPr>
          <a:lstStyle/>
          <a:p>
            <a:pPr algn="ctr"/>
            <a:r>
              <a:rPr lang="en-US" b="1" dirty="0" smtClean="0"/>
              <a:t>Any User</a:t>
            </a:r>
            <a:endParaRPr lang="en-US" b="1" dirty="0"/>
          </a:p>
        </p:txBody>
      </p:sp>
      <p:sp>
        <p:nvSpPr>
          <p:cNvPr id="9" name="TextBox 8"/>
          <p:cNvSpPr txBox="1"/>
          <p:nvPr/>
        </p:nvSpPr>
        <p:spPr>
          <a:xfrm>
            <a:off x="3352800" y="2133600"/>
            <a:ext cx="2133600" cy="369332"/>
          </a:xfrm>
          <a:prstGeom prst="rect">
            <a:avLst/>
          </a:prstGeom>
          <a:solidFill>
            <a:schemeClr val="accent1">
              <a:lumMod val="60000"/>
              <a:lumOff val="40000"/>
            </a:schemeClr>
          </a:solidFill>
        </p:spPr>
        <p:txBody>
          <a:bodyPr wrap="square" rtlCol="0">
            <a:spAutoFit/>
          </a:bodyPr>
          <a:lstStyle/>
          <a:p>
            <a:pPr algn="ctr"/>
            <a:r>
              <a:rPr lang="en-US" b="1" dirty="0" smtClean="0"/>
              <a:t>Any Where</a:t>
            </a:r>
            <a:endParaRPr lang="en-US" b="1" dirty="0"/>
          </a:p>
        </p:txBody>
      </p:sp>
      <p:sp>
        <p:nvSpPr>
          <p:cNvPr id="10" name="TextBox 9"/>
          <p:cNvSpPr txBox="1"/>
          <p:nvPr/>
        </p:nvSpPr>
        <p:spPr>
          <a:xfrm>
            <a:off x="6096000" y="2133600"/>
            <a:ext cx="1676400" cy="369332"/>
          </a:xfrm>
          <a:prstGeom prst="rect">
            <a:avLst/>
          </a:prstGeom>
          <a:solidFill>
            <a:schemeClr val="accent1">
              <a:lumMod val="60000"/>
              <a:lumOff val="40000"/>
            </a:schemeClr>
          </a:solidFill>
        </p:spPr>
        <p:txBody>
          <a:bodyPr wrap="square" rtlCol="0">
            <a:spAutoFit/>
          </a:bodyPr>
          <a:lstStyle/>
          <a:p>
            <a:pPr algn="ctr"/>
            <a:r>
              <a:rPr lang="en-US" b="1" dirty="0" smtClean="0"/>
              <a:t>Any Time</a:t>
            </a:r>
            <a:endParaRPr lang="en-US" b="1" dirty="0"/>
          </a:p>
        </p:txBody>
      </p:sp>
      <p:sp>
        <p:nvSpPr>
          <p:cNvPr id="11" name="TextBox 10"/>
          <p:cNvSpPr txBox="1"/>
          <p:nvPr/>
        </p:nvSpPr>
        <p:spPr>
          <a:xfrm>
            <a:off x="381000" y="4756666"/>
            <a:ext cx="2362200" cy="369332"/>
          </a:xfrm>
          <a:prstGeom prst="rect">
            <a:avLst/>
          </a:prstGeom>
          <a:solidFill>
            <a:schemeClr val="accent1">
              <a:lumMod val="60000"/>
              <a:lumOff val="40000"/>
            </a:schemeClr>
          </a:solidFill>
        </p:spPr>
        <p:txBody>
          <a:bodyPr wrap="square" rtlCol="0">
            <a:spAutoFit/>
          </a:bodyPr>
          <a:lstStyle/>
          <a:p>
            <a:pPr algn="ctr"/>
            <a:r>
              <a:rPr lang="en-US" b="1" dirty="0" smtClean="0"/>
              <a:t>Any Information</a:t>
            </a:r>
            <a:endParaRPr lang="en-US" b="1" dirty="0"/>
          </a:p>
        </p:txBody>
      </p:sp>
      <p:sp>
        <p:nvSpPr>
          <p:cNvPr id="12" name="TextBox 11"/>
          <p:cNvSpPr txBox="1"/>
          <p:nvPr/>
        </p:nvSpPr>
        <p:spPr>
          <a:xfrm>
            <a:off x="3352800" y="4756666"/>
            <a:ext cx="2133600" cy="369332"/>
          </a:xfrm>
          <a:prstGeom prst="rect">
            <a:avLst/>
          </a:prstGeom>
          <a:solidFill>
            <a:schemeClr val="accent1">
              <a:lumMod val="60000"/>
              <a:lumOff val="40000"/>
            </a:schemeClr>
          </a:solidFill>
        </p:spPr>
        <p:txBody>
          <a:bodyPr wrap="square" rtlCol="0">
            <a:spAutoFit/>
          </a:bodyPr>
          <a:lstStyle/>
          <a:p>
            <a:pPr algn="ctr"/>
            <a:r>
              <a:rPr lang="en-US" b="1" dirty="0" smtClean="0"/>
              <a:t>Any Language</a:t>
            </a:r>
            <a:endParaRPr lang="en-US" b="1" dirty="0"/>
          </a:p>
        </p:txBody>
      </p:sp>
      <p:sp>
        <p:nvSpPr>
          <p:cNvPr id="13" name="TextBox 12"/>
          <p:cNvSpPr txBox="1"/>
          <p:nvPr/>
        </p:nvSpPr>
        <p:spPr>
          <a:xfrm>
            <a:off x="6096000" y="4756666"/>
            <a:ext cx="1676400" cy="369332"/>
          </a:xfrm>
          <a:prstGeom prst="rect">
            <a:avLst/>
          </a:prstGeom>
          <a:solidFill>
            <a:schemeClr val="accent1">
              <a:lumMod val="60000"/>
              <a:lumOff val="40000"/>
            </a:schemeClr>
          </a:solidFill>
        </p:spPr>
        <p:txBody>
          <a:bodyPr wrap="square" rtlCol="0">
            <a:spAutoFit/>
          </a:bodyPr>
          <a:lstStyle/>
          <a:p>
            <a:pPr algn="ctr"/>
            <a:r>
              <a:rPr lang="en-US" b="1" dirty="0" smtClean="0"/>
              <a:t>Any Format</a:t>
            </a:r>
            <a:endParaRPr lang="en-US" b="1" dirty="0"/>
          </a:p>
        </p:txBody>
      </p:sp>
      <p:cxnSp>
        <p:nvCxnSpPr>
          <p:cNvPr id="15" name="Straight Arrow Connector 14"/>
          <p:cNvCxnSpPr>
            <a:stCxn id="9" idx="2"/>
          </p:cNvCxnSpPr>
          <p:nvPr/>
        </p:nvCxnSpPr>
        <p:spPr>
          <a:xfrm>
            <a:off x="4419600" y="2502932"/>
            <a:ext cx="0" cy="83075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p:cNvCxnSpPr>
          <p:nvPr/>
        </p:nvCxnSpPr>
        <p:spPr>
          <a:xfrm flipH="1">
            <a:off x="6477000" y="2502932"/>
            <a:ext cx="457200" cy="83075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5800" y="3733800"/>
            <a:ext cx="0" cy="102286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057400" y="2502932"/>
            <a:ext cx="685800" cy="83075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714500" y="3733800"/>
            <a:ext cx="876300" cy="102286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3" idx="0"/>
          </p:cNvCxnSpPr>
          <p:nvPr/>
        </p:nvCxnSpPr>
        <p:spPr>
          <a:xfrm>
            <a:off x="6248400" y="3733800"/>
            <a:ext cx="685800" cy="102286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109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715962"/>
          </a:xfrm>
        </p:spPr>
        <p:txBody>
          <a:bodyPr>
            <a:normAutofit/>
          </a:bodyPr>
          <a:lstStyle/>
          <a:p>
            <a:r>
              <a:rPr lang="en-US" sz="4000" b="1" dirty="0" smtClean="0"/>
              <a:t>Web 2.0</a:t>
            </a:r>
            <a:endParaRPr lang="en-US" sz="4000" b="1" dirty="0"/>
          </a:p>
        </p:txBody>
      </p:sp>
      <p:sp>
        <p:nvSpPr>
          <p:cNvPr id="3" name="Content Placeholder 2"/>
          <p:cNvSpPr>
            <a:spLocks noGrp="1"/>
          </p:cNvSpPr>
          <p:nvPr>
            <p:ph sz="quarter" idx="1"/>
          </p:nvPr>
        </p:nvSpPr>
        <p:spPr>
          <a:xfrm>
            <a:off x="152400" y="1600200"/>
            <a:ext cx="8382000" cy="487375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smtClean="0">
                <a:solidFill>
                  <a:srgbClr val="FF0000"/>
                </a:solidFill>
              </a:rPr>
              <a:t>“WEB 2.0 IS AN ATTITUDE NOT A TECHNOLOGY”</a:t>
            </a:r>
          </a:p>
          <a:p>
            <a:pPr marL="0" indent="0">
              <a:buNone/>
            </a:pPr>
            <a:endParaRPr lang="en-US" b="1" dirty="0">
              <a:solidFill>
                <a:srgbClr val="FF0000"/>
              </a:solidFill>
            </a:endParaRPr>
          </a:p>
          <a:p>
            <a:pPr marL="0" indent="0">
              <a:buNone/>
            </a:pPr>
            <a:r>
              <a:rPr lang="en-US" b="1" dirty="0" smtClean="0">
                <a:solidFill>
                  <a:srgbClr val="FF0000"/>
                </a:solidFill>
              </a:rPr>
              <a:t>					~~IAN DAVIS, 2005</a:t>
            </a:r>
            <a:endParaRPr lang="en-US" b="1" dirty="0">
              <a:solidFill>
                <a:srgbClr val="FF0000"/>
              </a:solidFill>
            </a:endParaRPr>
          </a:p>
        </p:txBody>
      </p:sp>
      <p:sp>
        <p:nvSpPr>
          <p:cNvPr id="4" name="Date Placeholder 3"/>
          <p:cNvSpPr>
            <a:spLocks noGrp="1"/>
          </p:cNvSpPr>
          <p:nvPr>
            <p:ph type="dt" sz="half" idx="14"/>
          </p:nvPr>
        </p:nvSpPr>
        <p:spPr/>
        <p:txBody>
          <a:bodyPr/>
          <a:lstStyle/>
          <a:p>
            <a:fld id="{78DF6771-153E-4929-ADA2-2B825CE21BA8}" type="datetime6">
              <a:rPr lang="en-US" smtClean="0"/>
              <a:t>April 20</a:t>
            </a:fld>
            <a:endParaRPr lang="en-US"/>
          </a:p>
        </p:txBody>
      </p:sp>
    </p:spTree>
    <p:extLst>
      <p:ext uri="{BB962C8B-B14F-4D97-AF65-F5344CB8AC3E}">
        <p14:creationId xmlns:p14="http://schemas.microsoft.com/office/powerpoint/2010/main" val="66443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6B5ED586-35DB-4744-8DCE-9BC2E3A372AE}" type="datetime6">
              <a:rPr lang="en-US" smtClean="0"/>
              <a:t>April 20</a:t>
            </a:fld>
            <a:endParaRPr lang="en-US"/>
          </a:p>
        </p:txBody>
      </p:sp>
      <p:grpSp>
        <p:nvGrpSpPr>
          <p:cNvPr id="10" name="Group 2"/>
          <p:cNvGrpSpPr>
            <a:grpSpLocks/>
          </p:cNvGrpSpPr>
          <p:nvPr/>
        </p:nvGrpSpPr>
        <p:grpSpPr bwMode="auto">
          <a:xfrm>
            <a:off x="103188" y="450850"/>
            <a:ext cx="8885237" cy="1123950"/>
            <a:chOff x="65" y="284"/>
            <a:chExt cx="5597" cy="708"/>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 y="284"/>
              <a:ext cx="5597" cy="7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4"/>
            <p:cNvSpPr txBox="1">
              <a:spLocks noChangeArrowheads="1"/>
            </p:cNvSpPr>
            <p:nvPr/>
          </p:nvSpPr>
          <p:spPr bwMode="auto">
            <a:xfrm>
              <a:off x="65" y="284"/>
              <a:ext cx="5597" cy="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3" name="Text Box 5"/>
          <p:cNvSpPr txBox="1">
            <a:spLocks noGrp="1" noChangeArrowheads="1"/>
          </p:cNvSpPr>
          <p:nvPr>
            <p:ph sz="quarter"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DejaVu Sans" charset="0"/>
                <a:cs typeface="DejaVu Sans" charset="0"/>
              </a:defRPr>
            </a:lvl1pPr>
            <a:lvl2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DejaVu Sans" charset="0"/>
                <a:cs typeface="DejaVu Sans"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DejaVu Sans" charset="0"/>
                <a:cs typeface="DejaVu Sans"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DejaVu Sans" charset="0"/>
                <a:cs typeface="DejaVu Sans"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itchFamily="16"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itchFamily="16"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itchFamily="16"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itchFamily="16"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DejaVu Sans" charset="0"/>
                <a:cs typeface="DejaVu Sans" charset="0"/>
              </a:defRPr>
            </a:lvl9pPr>
          </a:lstStyle>
          <a:p>
            <a:pPr>
              <a:spcBef>
                <a:spcPts val="600"/>
              </a:spcBef>
              <a:buClr>
                <a:srgbClr val="F0A22E"/>
              </a:buClr>
              <a:buFont typeface="Wingdings 2" pitchFamily="16" charset="2"/>
              <a:buChar char=""/>
            </a:pPr>
            <a:r>
              <a:rPr lang="en-US" sz="2400" dirty="0">
                <a:solidFill>
                  <a:srgbClr val="3333FF"/>
                </a:solidFill>
              </a:rPr>
              <a:t>Services</a:t>
            </a:r>
            <a:r>
              <a:rPr lang="en-US" sz="2400" dirty="0">
                <a:solidFill>
                  <a:srgbClr val="CC0000"/>
                </a:solidFill>
              </a:rPr>
              <a:t>, not packaged software.</a:t>
            </a:r>
          </a:p>
          <a:p>
            <a:pPr>
              <a:spcBef>
                <a:spcPts val="600"/>
              </a:spcBef>
              <a:buClr>
                <a:srgbClr val="F0A22E"/>
              </a:buClr>
              <a:buFont typeface="Wingdings 2" pitchFamily="16" charset="2"/>
              <a:buChar char=""/>
            </a:pPr>
            <a:r>
              <a:rPr lang="en-US" sz="2400" dirty="0">
                <a:solidFill>
                  <a:srgbClr val="3333FF"/>
                </a:solidFill>
              </a:rPr>
              <a:t>Control</a:t>
            </a:r>
            <a:r>
              <a:rPr lang="en-US" sz="2400" dirty="0">
                <a:solidFill>
                  <a:srgbClr val="CC0000"/>
                </a:solidFill>
              </a:rPr>
              <a:t> over unique, hard-to-recreate data sources that get richer as more people use them</a:t>
            </a:r>
          </a:p>
          <a:p>
            <a:pPr>
              <a:spcBef>
                <a:spcPts val="600"/>
              </a:spcBef>
              <a:buClr>
                <a:srgbClr val="F0A22E"/>
              </a:buClr>
              <a:buFont typeface="Wingdings 2" pitchFamily="16" charset="2"/>
              <a:buChar char=""/>
            </a:pPr>
            <a:r>
              <a:rPr lang="en-US" sz="2400" dirty="0">
                <a:solidFill>
                  <a:srgbClr val="3333FF"/>
                </a:solidFill>
              </a:rPr>
              <a:t>Trusting</a:t>
            </a:r>
            <a:r>
              <a:rPr lang="en-US" sz="2400" dirty="0">
                <a:solidFill>
                  <a:srgbClr val="CC0000"/>
                </a:solidFill>
              </a:rPr>
              <a:t> users as co-developers</a:t>
            </a:r>
          </a:p>
          <a:p>
            <a:pPr>
              <a:spcBef>
                <a:spcPts val="600"/>
              </a:spcBef>
              <a:buClr>
                <a:srgbClr val="F0A22E"/>
              </a:buClr>
              <a:buFont typeface="Wingdings 2" pitchFamily="16" charset="2"/>
              <a:buChar char=""/>
            </a:pPr>
            <a:r>
              <a:rPr lang="en-US" sz="2400" dirty="0">
                <a:solidFill>
                  <a:srgbClr val="3333FF"/>
                </a:solidFill>
              </a:rPr>
              <a:t>Harnessing</a:t>
            </a:r>
            <a:r>
              <a:rPr lang="en-US" sz="2400" dirty="0">
                <a:solidFill>
                  <a:srgbClr val="CC0000"/>
                </a:solidFill>
              </a:rPr>
              <a:t> collective intelligence</a:t>
            </a:r>
          </a:p>
          <a:p>
            <a:pPr>
              <a:spcBef>
                <a:spcPts val="600"/>
              </a:spcBef>
              <a:buClr>
                <a:srgbClr val="F0A22E"/>
              </a:buClr>
              <a:buFont typeface="Wingdings 2" pitchFamily="16" charset="2"/>
              <a:buChar char=""/>
            </a:pPr>
            <a:r>
              <a:rPr lang="en-US" sz="2400" dirty="0">
                <a:solidFill>
                  <a:srgbClr val="3333FF"/>
                </a:solidFill>
              </a:rPr>
              <a:t>Participation</a:t>
            </a:r>
            <a:r>
              <a:rPr lang="en-US" sz="2400" dirty="0">
                <a:solidFill>
                  <a:srgbClr val="CC0000"/>
                </a:solidFill>
              </a:rPr>
              <a:t> and customer self-service</a:t>
            </a:r>
          </a:p>
          <a:p>
            <a:pPr>
              <a:spcBef>
                <a:spcPts val="600"/>
              </a:spcBef>
              <a:buClr>
                <a:srgbClr val="F0A22E"/>
              </a:buClr>
              <a:buFont typeface="Wingdings 2" pitchFamily="16" charset="2"/>
              <a:buChar char=""/>
            </a:pPr>
            <a:r>
              <a:rPr lang="en-US" sz="2400" dirty="0">
                <a:solidFill>
                  <a:srgbClr val="3333FF"/>
                </a:solidFill>
              </a:rPr>
              <a:t>Lightweight user interfaces</a:t>
            </a:r>
            <a:r>
              <a:rPr lang="en-US" sz="2400" dirty="0">
                <a:solidFill>
                  <a:srgbClr val="CC0000"/>
                </a:solidFill>
              </a:rPr>
              <a:t>, development models, AND service models</a:t>
            </a:r>
          </a:p>
          <a:p>
            <a:pPr>
              <a:spcBef>
                <a:spcPts val="450"/>
              </a:spcBef>
              <a:buClrTx/>
              <a:buFontTx/>
              <a:buNone/>
            </a:pPr>
            <a:endParaRPr lang="en-US" dirty="0">
              <a:solidFill>
                <a:srgbClr val="4E3B30"/>
              </a:solidFill>
            </a:endParaRPr>
          </a:p>
          <a:p>
            <a:pPr>
              <a:spcBef>
                <a:spcPts val="450"/>
              </a:spcBef>
              <a:buClrTx/>
              <a:buFontTx/>
              <a:buNone/>
            </a:pPr>
            <a:r>
              <a:rPr lang="en-US" dirty="0">
                <a:solidFill>
                  <a:srgbClr val="4E3B30"/>
                </a:solidFill>
              </a:rPr>
              <a:t>Source: O</a:t>
            </a:r>
            <a:r>
              <a:rPr lang="en-US" dirty="0">
                <a:solidFill>
                  <a:srgbClr val="4E3B30"/>
                </a:solidFill>
                <a:latin typeface="Franklin Gothic Book" pitchFamily="32" charset="0"/>
              </a:rPr>
              <a:t>’</a:t>
            </a:r>
            <a:r>
              <a:rPr lang="en-US" dirty="0">
                <a:solidFill>
                  <a:srgbClr val="4E3B30"/>
                </a:solidFill>
              </a:rPr>
              <a:t>Reilly</a:t>
            </a:r>
          </a:p>
        </p:txBody>
      </p:sp>
    </p:spTree>
    <p:extLst>
      <p:ext uri="{BB962C8B-B14F-4D97-AF65-F5344CB8AC3E}">
        <p14:creationId xmlns:p14="http://schemas.microsoft.com/office/powerpoint/2010/main" val="3573728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796</TotalTime>
  <Words>1602</Words>
  <Application>Microsoft Office PowerPoint</Application>
  <PresentationFormat>On-screen Show (4:3)</PresentationFormat>
  <Paragraphs>220</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Oriel</vt:lpstr>
      <vt:lpstr>PowerPoint Presentation</vt:lpstr>
      <vt:lpstr>Definitional view:</vt:lpstr>
      <vt:lpstr>Computer: Basic Operations</vt:lpstr>
      <vt:lpstr>Computer: Five Elements</vt:lpstr>
      <vt:lpstr>Internet: Overview</vt:lpstr>
      <vt:lpstr>WWW: Concept</vt:lpstr>
      <vt:lpstr>         Internet: Powered by (Any)6 </vt:lpstr>
      <vt:lpstr>Web 2.0</vt:lpstr>
      <vt:lpstr>PowerPoint Presentation</vt:lpstr>
      <vt:lpstr>PowerPoint Presentation</vt:lpstr>
      <vt:lpstr>PowerPoint Presentation</vt:lpstr>
      <vt:lpstr>Internet of Things</vt:lpstr>
      <vt:lpstr>Internet Surfing: Concept</vt:lpstr>
      <vt:lpstr>Internet Services By Scale</vt:lpstr>
      <vt:lpstr>Network Topology:</vt:lpstr>
      <vt:lpstr>How To Access The Internet ?</vt:lpstr>
      <vt:lpstr>Internet Service Provider (IPS)</vt:lpstr>
      <vt:lpstr>Addresses on the Web: IP Addressing</vt:lpstr>
      <vt:lpstr>Domain Name System (DNS)</vt:lpstr>
      <vt:lpstr>Digital Object Identifier (DOI)</vt:lpstr>
      <vt:lpstr>Uniform Resource Locator (URL)</vt:lpstr>
      <vt:lpstr>Structure of a Uniform Resource Locators</vt:lpstr>
      <vt:lpstr>WWW: How it Works ?</vt:lpstr>
      <vt:lpstr>Web Search Tools: Search Engine</vt:lpstr>
      <vt:lpstr>Web Search Tools: Subject Directory</vt:lpstr>
      <vt:lpstr>Web Search Tools: Meta Search Engine</vt:lpstr>
      <vt:lpstr>Search Operators</vt:lpstr>
      <vt:lpstr>Search Operators: Boolean Operators</vt:lpstr>
      <vt:lpstr>Boolean Logic : AND</vt:lpstr>
      <vt:lpstr>Boolean Logic : OR</vt:lpstr>
      <vt:lpstr>Boolean Logic : NOT</vt:lpstr>
      <vt:lpstr>Search Operators: Truncation Search</vt:lpstr>
      <vt:lpstr>Search Operators: Proximity Operators</vt:lpstr>
      <vt:lpstr>Search Operators: Range Search</vt:lpstr>
      <vt:lpstr>Search Operators: Phase Search </vt:lpstr>
      <vt:lpstr>Simple Information about search</vt:lpstr>
      <vt:lpstr>Recall and Precision </vt:lpstr>
      <vt:lpstr>PowerPoint Presentation</vt:lpstr>
      <vt:lpstr>Academic Searching Tools</vt:lpstr>
      <vt:lpstr>E-Books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dc:creator>
  <cp:lastModifiedBy>Windows User</cp:lastModifiedBy>
  <cp:revision>88</cp:revision>
  <dcterms:created xsi:type="dcterms:W3CDTF">2018-09-14T16:02:49Z</dcterms:created>
  <dcterms:modified xsi:type="dcterms:W3CDTF">2020-04-20T10:51:51Z</dcterms:modified>
</cp:coreProperties>
</file>